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9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4" r:id="rId47"/>
    <p:sldId id="303" r:id="rId48"/>
    <p:sldId id="301" r:id="rId49"/>
    <p:sldId id="302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5" r:id="rId80"/>
    <p:sldId id="334" r:id="rId81"/>
    <p:sldId id="336" r:id="rId82"/>
    <p:sldId id="337" r:id="rId83"/>
    <p:sldId id="338" r:id="rId84"/>
    <p:sldId id="339" r:id="rId85"/>
    <p:sldId id="341" r:id="rId86"/>
    <p:sldId id="342" r:id="rId87"/>
    <p:sldId id="344" r:id="rId88"/>
    <p:sldId id="345" r:id="rId89"/>
    <p:sldId id="346" r:id="rId90"/>
    <p:sldId id="343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1573C-E968-4969-A9CC-AF4DC37B41C7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CA681-06C3-4F62-9B0A-91A921F4E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51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2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6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942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53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7999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85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26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82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44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50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88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39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9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84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7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50E9F36-6C21-4A52-9634-81CC1425D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1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C7CF6-0958-2691-CEAF-818E50E7D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14. </a:t>
            </a:r>
            <a:r>
              <a:rPr lang="sr-Latn-RS" dirty="0"/>
              <a:t>Uvod </a:t>
            </a:r>
            <a:r>
              <a:rPr lang="en-US" dirty="0"/>
              <a:t>u Angular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D8BA4-CA38-3A30-E7A8-80F2FC26E4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Vladimir Siv</a:t>
            </a:r>
            <a:r>
              <a:rPr lang="sr-Latn-RS" dirty="0"/>
              <a:t>čev</a:t>
            </a:r>
          </a:p>
          <a:p>
            <a:r>
              <a:rPr lang="en-US" dirty="0"/>
              <a:t>MSc. Electrical &amp; Computer Engineering</a:t>
            </a:r>
          </a:p>
          <a:p>
            <a:r>
              <a:rPr lang="en-US" dirty="0"/>
              <a:t>Jun 2022.</a:t>
            </a:r>
          </a:p>
        </p:txBody>
      </p:sp>
    </p:spTree>
    <p:extLst>
      <p:ext uri="{BB962C8B-B14F-4D97-AF65-F5344CB8AC3E}">
        <p14:creationId xmlns:p14="http://schemas.microsoft.com/office/powerpoint/2010/main" val="3880632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2FCADE-ADBB-C2DD-F861-FB208D37C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226" y="1131994"/>
            <a:ext cx="587142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AB3F6-FFAC-9DC7-B75B-19772A742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D3AB4-2E54-5D6D-5934-50C09AD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EE0D5-9D8B-E487-AB9C-1DC8C42E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49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000027-F0C7-6EFE-4755-B3AFE89D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226" y="1131994"/>
            <a:ext cx="587142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38724-0CA7-25DA-85BE-2CB2FC86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460BB-28F6-A4B4-7C98-8CCA943C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33578-DE88-7992-0DA4-B67320140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6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B63EA6-3CA9-362B-BC6D-8E2CE5A44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226" y="1131994"/>
            <a:ext cx="587142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80778-7D9E-FC35-8297-5938BABC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B4B23-64F3-E570-1DDB-5DD3B63A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6FD2D-27A4-3660-7718-CC7089B4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74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8A7D80-1EC2-A0DD-4464-0B5F2BC68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226" y="1131994"/>
            <a:ext cx="587142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B9AA5-2EC0-7F68-A053-7BA98EA7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26E1F-B858-913E-57D9-422FCC3B60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CCBD8-7DCF-6581-49BB-66DD46B1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169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F9829F6-FDDD-5A61-6DAD-4BF72FC64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226" y="1131994"/>
            <a:ext cx="587142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5562A-07A7-6C81-0EB0-95F0C47B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AD750-BDC4-11B7-74DA-DD36D29BB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BA8C0-A94A-5374-B9F9-9371819D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881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C6004D-0B27-F97A-DE1D-944A8CFE5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226" y="1131994"/>
            <a:ext cx="587142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BEE5A-FF20-C166-BAE9-3DACA255C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44E19-47B9-74CB-2AA0-4AFD0A98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6F3D9-5290-038E-0432-79A41104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508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0157D6-071A-CE43-1A21-49440704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226" y="1131994"/>
            <a:ext cx="587142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35717-BC72-55E8-8406-484EB982A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6962B-DEA6-26B4-A1CD-C161375BF2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DEED0-C8FD-F4F8-4628-76B78B51A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45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277FB08-8E82-BC31-4ABC-80061F7C3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225" y="1131994"/>
            <a:ext cx="8785427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C18F5-A6BF-DE1B-EACC-BEF9BB3F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A88DB-243B-478B-857C-4304307C14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2DA23-8040-F89D-9B93-282A6F26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07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9969D42-FC88-EA4D-9893-D18786468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225" y="1131994"/>
            <a:ext cx="8785427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B028-8EB6-A8B1-FA78-E0C77EDD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984A0-3690-C56D-64DA-21C701823A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A4175-F247-3782-F048-D9A45EAE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513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B557827-1463-43FB-D228-FA85837F9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018" y="1131994"/>
            <a:ext cx="6725840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0FD33-11AC-3D90-9526-8390704E5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7EE09-C89D-ECC4-1011-4E125A657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3F87F-FE7F-016D-7160-40675CB5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37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dirty="0"/>
              <a:t>Šta je </a:t>
            </a:r>
            <a:r>
              <a:rPr lang="sr-Latn-RS" i="1" dirty="0"/>
              <a:t>Angular</a:t>
            </a:r>
            <a:r>
              <a:rPr lang="sr-Latn-RS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0056"/>
            <a:ext cx="8596668" cy="4631307"/>
          </a:xfrm>
        </p:spPr>
        <p:txBody>
          <a:bodyPr/>
          <a:lstStyle/>
          <a:p>
            <a:r>
              <a:rPr lang="sr-Latn-RS" i="1" dirty="0"/>
              <a:t>Angular</a:t>
            </a:r>
            <a:r>
              <a:rPr lang="sr-Latn-RS" dirty="0"/>
              <a:t> predstavlja </a:t>
            </a:r>
            <a:r>
              <a:rPr lang="sr-Latn-RS" i="1" dirty="0"/>
              <a:t>framework</a:t>
            </a:r>
            <a:r>
              <a:rPr lang="sr-Latn-RS" dirty="0"/>
              <a:t> za razvoj </a:t>
            </a:r>
            <a:r>
              <a:rPr lang="sr-Latn-RS" i="1" dirty="0"/>
              <a:t>frontend web</a:t>
            </a:r>
            <a:r>
              <a:rPr lang="sr-Latn-RS" dirty="0"/>
              <a:t> aplikacija</a:t>
            </a:r>
          </a:p>
          <a:p>
            <a:r>
              <a:rPr lang="sr-Latn-RS" dirty="0"/>
              <a:t>Predstavlja jedan veoma moćan </a:t>
            </a:r>
            <a:r>
              <a:rPr lang="sr-Latn-RS" i="1" dirty="0"/>
              <a:t>framework</a:t>
            </a:r>
            <a:r>
              <a:rPr lang="sr-Latn-RS" dirty="0"/>
              <a:t> koji u sebi sadrži mnoštvo razvijenih funkcionalnosti koje programerima daje na raspolaganju (engl. </a:t>
            </a:r>
            <a:r>
              <a:rPr lang="sr-Latn-RS" i="1" dirty="0"/>
              <a:t>out of the box</a:t>
            </a:r>
            <a:r>
              <a:rPr lang="sr-Latn-RS" dirty="0"/>
              <a:t>), tako da sa vrlo malo truda i napora mogu da odrade velik posao, odnosno, da implementiraju veće funkcionalnosti, čime im se praktično diže produktivnost (veoma bitno u praksi i industriji)</a:t>
            </a:r>
          </a:p>
          <a:p>
            <a:r>
              <a:rPr lang="sr-Latn-RS" dirty="0"/>
              <a:t>Ipak, na ovom kursu, biće pokazan samo najosnovniji koncept samog </a:t>
            </a:r>
            <a:r>
              <a:rPr lang="sr-Latn-RS" i="1" dirty="0"/>
              <a:t>Angular</a:t>
            </a:r>
            <a:r>
              <a:rPr lang="sr-Latn-RS" dirty="0"/>
              <a:t>-a kao uvod u sam </a:t>
            </a:r>
            <a:r>
              <a:rPr lang="sr-Latn-RS" i="1" dirty="0"/>
              <a:t>framework</a:t>
            </a:r>
            <a:r>
              <a:rPr lang="sr-Latn-RS" dirty="0"/>
              <a:t>, jer je obiman i praktično može da predstavlja sam kurs za sebe!</a:t>
            </a:r>
          </a:p>
          <a:p>
            <a:r>
              <a:rPr lang="sr-Latn-RS" dirty="0"/>
              <a:t>Još jedna (neobavezna) odlika </a:t>
            </a:r>
            <a:r>
              <a:rPr lang="sr-Latn-RS" i="1" dirty="0"/>
              <a:t>framework</a:t>
            </a:r>
            <a:r>
              <a:rPr lang="sr-Latn-RS" dirty="0"/>
              <a:t>-a je da ne koristi </a:t>
            </a:r>
            <a:r>
              <a:rPr lang="sr-Latn-RS" i="1" dirty="0"/>
              <a:t>JavaScript</a:t>
            </a:r>
            <a:r>
              <a:rPr lang="sr-Latn-RS" dirty="0"/>
              <a:t> jezik direktno, već </a:t>
            </a:r>
            <a:r>
              <a:rPr lang="sr-Latn-RS" i="1" dirty="0"/>
              <a:t>TypeScript</a:t>
            </a:r>
            <a:endParaRPr lang="sr-Latn-RS" dirty="0"/>
          </a:p>
          <a:p>
            <a:r>
              <a:rPr lang="sr-Latn-RS" i="1" dirty="0"/>
              <a:t>TypeScript</a:t>
            </a:r>
            <a:r>
              <a:rPr lang="sr-Latn-RS" dirty="0"/>
              <a:t> inače predstavlja </a:t>
            </a:r>
            <a:r>
              <a:rPr lang="sr-Latn-RS" i="1" dirty="0"/>
              <a:t>superset</a:t>
            </a:r>
            <a:r>
              <a:rPr lang="sr-Latn-RS" dirty="0"/>
              <a:t> jezika </a:t>
            </a:r>
            <a:r>
              <a:rPr lang="sr-Latn-RS" i="1" dirty="0"/>
              <a:t>JavaScript</a:t>
            </a:r>
            <a:r>
              <a:rPr lang="sr-Latn-RS" dirty="0"/>
              <a:t>, što znači da sve što je moguće uraditi u </a:t>
            </a:r>
            <a:r>
              <a:rPr lang="sr-Latn-RS" i="1" dirty="0"/>
              <a:t>JS</a:t>
            </a:r>
            <a:r>
              <a:rPr lang="sr-Latn-RS" dirty="0"/>
              <a:t>-u, moguće je i u </a:t>
            </a:r>
            <a:r>
              <a:rPr lang="sr-Latn-RS" i="1" dirty="0"/>
              <a:t>TS</a:t>
            </a:r>
            <a:r>
              <a:rPr lang="sr-Latn-RS" dirty="0"/>
              <a:t>-u; praktično, </a:t>
            </a:r>
            <a:r>
              <a:rPr lang="sr-Latn-RS" i="1" dirty="0"/>
              <a:t>TS</a:t>
            </a:r>
            <a:r>
              <a:rPr lang="sr-Latn-RS" dirty="0"/>
              <a:t> je </a:t>
            </a:r>
            <a:r>
              <a:rPr lang="sr-Latn-RS" i="1" dirty="0"/>
              <a:t>JS</a:t>
            </a:r>
            <a:r>
              <a:rPr lang="sr-Latn-RS" dirty="0"/>
              <a:t> gde su takođe dodati i tipovi (number, string, klase, ...); </a:t>
            </a:r>
            <a:r>
              <a:rPr lang="sr-Latn-RS" i="1" dirty="0"/>
              <a:t>TS</a:t>
            </a:r>
            <a:r>
              <a:rPr lang="sr-Latn-RS" dirty="0"/>
              <a:t> = </a:t>
            </a:r>
            <a:r>
              <a:rPr lang="sr-Latn-RS" i="1" dirty="0"/>
              <a:t>JS</a:t>
            </a:r>
            <a:r>
              <a:rPr lang="sr-Latn-RS" dirty="0"/>
              <a:t> + </a:t>
            </a:r>
            <a:r>
              <a:rPr lang="sr-Latn-RS" i="1" dirty="0"/>
              <a:t>Types</a:t>
            </a:r>
            <a:endParaRPr lang="en-US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5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83730-417D-B929-3AF4-1E7C8EEC5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018" y="1131994"/>
            <a:ext cx="6725840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A2418-A4F3-6572-1768-569C994CD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F2C6C-704F-8111-C626-259897052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BB76C-1417-BE99-4CAD-1141C8D8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229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dirty="0"/>
              <a:t>Instalacija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07507"/>
            <a:ext cx="8596668" cy="4733858"/>
          </a:xfrm>
        </p:spPr>
        <p:txBody>
          <a:bodyPr>
            <a:normAutofit/>
          </a:bodyPr>
          <a:lstStyle/>
          <a:p>
            <a:r>
              <a:rPr lang="sr-Latn-RS" dirty="0"/>
              <a:t>Prethodnim koracima uspešno ste instalirali </a:t>
            </a:r>
            <a:r>
              <a:rPr lang="sr-Latn-RS" i="1" dirty="0"/>
              <a:t>node</a:t>
            </a:r>
            <a:endParaRPr lang="sr-Latn-RS" dirty="0"/>
          </a:p>
          <a:p>
            <a:r>
              <a:rPr lang="sr-Latn-RS" dirty="0"/>
              <a:t>Ispis iz konzola ne mora nužno kod Vas da bude identičan kao na prethodnim slajdovima – bitno je da se završi</a:t>
            </a:r>
          </a:p>
          <a:p>
            <a:r>
              <a:rPr lang="sr-Latn-RS" dirty="0"/>
              <a:t>Nakon instalacije </a:t>
            </a:r>
            <a:r>
              <a:rPr lang="sr-Latn-RS" i="1" dirty="0"/>
              <a:t>node</a:t>
            </a:r>
            <a:r>
              <a:rPr lang="sr-Latn-RS" dirty="0"/>
              <a:t> softverskog paketa, na sistemu će biti vidljiv </a:t>
            </a:r>
            <a:r>
              <a:rPr lang="sr-Latn-RS" i="1" dirty="0"/>
              <a:t>Node Package Manager</a:t>
            </a:r>
            <a:r>
              <a:rPr lang="sr-Latn-RS" dirty="0"/>
              <a:t> (</a:t>
            </a:r>
            <a:r>
              <a:rPr lang="sr-Latn-RS" i="1" dirty="0"/>
              <a:t>npm</a:t>
            </a:r>
            <a:r>
              <a:rPr lang="sr-Latn-RS" dirty="0"/>
              <a:t>), koji se koristi kroz konzolu (</a:t>
            </a:r>
            <a:r>
              <a:rPr lang="sr-Latn-RS" i="1" dirty="0"/>
              <a:t>Command Prompt</a:t>
            </a:r>
            <a:r>
              <a:rPr lang="sr-Latn-RS" dirty="0"/>
              <a:t> - </a:t>
            </a:r>
            <a:r>
              <a:rPr lang="sr-Latn-RS" i="1" dirty="0"/>
              <a:t>cmd</a:t>
            </a:r>
            <a:r>
              <a:rPr lang="sr-Latn-RS" dirty="0"/>
              <a:t>)</a:t>
            </a:r>
          </a:p>
          <a:p>
            <a:r>
              <a:rPr lang="sr-Latn-RS" dirty="0"/>
              <a:t>Sada je potrebno instalirati sam </a:t>
            </a:r>
            <a:r>
              <a:rPr lang="sr-Latn-RS" i="1" dirty="0"/>
              <a:t>Angular framework</a:t>
            </a:r>
            <a:r>
              <a:rPr lang="sr-Latn-RS" dirty="0"/>
              <a:t>; ovo se može postići upravo pomoću </a:t>
            </a:r>
            <a:r>
              <a:rPr lang="sr-Latn-RS" i="1" dirty="0"/>
              <a:t>npm</a:t>
            </a:r>
            <a:r>
              <a:rPr lang="sr-Latn-RS" dirty="0"/>
              <a:t>-a</a:t>
            </a:r>
          </a:p>
          <a:p>
            <a:r>
              <a:rPr lang="sr-Latn-RS" dirty="0"/>
              <a:t>Inače, </a:t>
            </a:r>
            <a:r>
              <a:rPr lang="sr-Latn-RS" i="1" dirty="0"/>
              <a:t>node</a:t>
            </a:r>
            <a:r>
              <a:rPr lang="sr-Latn-RS" dirty="0"/>
              <a:t> tehnologije se uglavnom koriste kroz konzole – na </a:t>
            </a:r>
            <a:r>
              <a:rPr lang="sr-Latn-RS" i="1" dirty="0"/>
              <a:t>Windows</a:t>
            </a:r>
            <a:r>
              <a:rPr lang="sr-Latn-RS" dirty="0"/>
              <a:t>-u, to je </a:t>
            </a:r>
            <a:r>
              <a:rPr lang="sr-Latn-RS" i="1" dirty="0"/>
              <a:t>cmd</a:t>
            </a:r>
            <a:r>
              <a:rPr lang="sr-Latn-RS" dirty="0"/>
              <a:t> – npr. za kreiranje i pokretanje projekta, koriste se odgovarajuće komande – nasuprot npr. </a:t>
            </a:r>
            <a:r>
              <a:rPr lang="sr-Latn-RS" i="1" dirty="0"/>
              <a:t>.NET</a:t>
            </a:r>
            <a:r>
              <a:rPr lang="sr-Latn-RS" dirty="0"/>
              <a:t>-u, gde kroz </a:t>
            </a:r>
            <a:r>
              <a:rPr lang="sr-Latn-RS" i="1" dirty="0"/>
              <a:t>Visual Studio</a:t>
            </a:r>
            <a:r>
              <a:rPr lang="sr-Latn-RS" dirty="0"/>
              <a:t> je sve moguće koristeći </a:t>
            </a:r>
            <a:r>
              <a:rPr lang="sr-Latn-RS" i="1" dirty="0"/>
              <a:t>UI</a:t>
            </a:r>
            <a:r>
              <a:rPr lang="sr-Latn-RS" dirty="0"/>
              <a:t> koji isto postiže</a:t>
            </a:r>
          </a:p>
          <a:p>
            <a:r>
              <a:rPr lang="sr-Latn-RS" i="1" dirty="0"/>
              <a:t>Angular</a:t>
            </a:r>
            <a:r>
              <a:rPr lang="sr-Latn-RS" dirty="0"/>
              <a:t> treba instalirati globalno na sistemu: </a:t>
            </a:r>
            <a:r>
              <a:rPr lang="sr-Latn-RS" i="1" dirty="0"/>
              <a:t>npm install –g @angular/cli</a:t>
            </a:r>
          </a:p>
          <a:p>
            <a:r>
              <a:rPr lang="sr-Latn-RS" dirty="0"/>
              <a:t>Naravno, ovu komandu izvršiti u </a:t>
            </a:r>
            <a:r>
              <a:rPr lang="sr-Latn-RS" i="1" dirty="0"/>
              <a:t>cmd</a:t>
            </a:r>
            <a:r>
              <a:rPr lang="sr-Latn-RS" dirty="0"/>
              <a:t>-u, kog je dobro pokrenuti sa administratorskim privilegijama</a:t>
            </a:r>
          </a:p>
          <a:p>
            <a:endParaRPr lang="sr-Latn-R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9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6855B5-9527-0F95-72C6-4060F57BE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182" y="1131994"/>
            <a:ext cx="5291512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04144-3B63-F9D1-2165-F8B11AB5C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50566-2A99-096F-3910-6B3789FA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86511-FDF6-3527-8010-2ED39B267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454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DE4D55-A58E-E1A9-7B98-302003D7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225" y="1131994"/>
            <a:ext cx="8785427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C3611-6338-6C1F-539F-E1B060600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4339B-7EEB-CAFF-3B31-ED2002903E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C4050-9BB1-6F88-00F2-3909BDAC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899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312712-04F0-5F66-E40B-469409874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225" y="1131994"/>
            <a:ext cx="8785427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B4760-067B-3D8F-1B5F-307D03737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D51AE-713A-8122-F84D-29C89FE2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906BA-3B08-E5D2-3543-CD2049C2A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139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dirty="0"/>
              <a:t>Kreiranje projekta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81869"/>
            <a:ext cx="8596668" cy="4759495"/>
          </a:xfrm>
        </p:spPr>
        <p:txBody>
          <a:bodyPr>
            <a:normAutofit fontScale="92500"/>
          </a:bodyPr>
          <a:lstStyle/>
          <a:p>
            <a:r>
              <a:rPr lang="sr-Latn-RS" dirty="0"/>
              <a:t>Sada, možemo kreirati nov </a:t>
            </a:r>
            <a:r>
              <a:rPr lang="sr-Latn-RS" i="1" dirty="0"/>
              <a:t>Angular</a:t>
            </a:r>
            <a:r>
              <a:rPr lang="sr-Latn-RS" dirty="0"/>
              <a:t> projekat</a:t>
            </a:r>
          </a:p>
          <a:p>
            <a:r>
              <a:rPr lang="sr-Latn-RS" dirty="0"/>
              <a:t>Recimo, ovo možemo uraditi iz </a:t>
            </a:r>
            <a:r>
              <a:rPr lang="sr-Latn-RS" i="1" dirty="0"/>
              <a:t>Visual Studio Code</a:t>
            </a:r>
            <a:r>
              <a:rPr lang="sr-Latn-RS" dirty="0"/>
              <a:t>-a</a:t>
            </a:r>
          </a:p>
          <a:p>
            <a:r>
              <a:rPr lang="sr-Latn-RS" dirty="0"/>
              <a:t>Iako ćemo kreirati projekat iz </a:t>
            </a:r>
            <a:r>
              <a:rPr lang="sr-Latn-RS" i="1" dirty="0"/>
              <a:t>VSC</a:t>
            </a:r>
            <a:r>
              <a:rPr lang="sr-Latn-RS" dirty="0"/>
              <a:t>-a, bitno je naznačiti da će to i dalje biti iz konzole; kroz </a:t>
            </a:r>
            <a:r>
              <a:rPr lang="sr-Latn-RS" i="1" dirty="0"/>
              <a:t>VSC</a:t>
            </a:r>
            <a:r>
              <a:rPr lang="sr-Latn-RS" dirty="0"/>
              <a:t> je u suštini moguće otvarati </a:t>
            </a:r>
            <a:r>
              <a:rPr lang="sr-Latn-RS" i="1" dirty="0"/>
              <a:t>cmd</a:t>
            </a:r>
            <a:r>
              <a:rPr lang="sr-Latn-RS" dirty="0"/>
              <a:t> konzole, mada, one nisu nešto vezane za sam </a:t>
            </a:r>
            <a:r>
              <a:rPr lang="sr-Latn-RS" i="1" dirty="0"/>
              <a:t>VSC</a:t>
            </a:r>
            <a:r>
              <a:rPr lang="sr-Latn-RS" dirty="0"/>
              <a:t> – drugim rečima, sve što tamo radimo, možemo i iz obične </a:t>
            </a:r>
            <a:r>
              <a:rPr lang="sr-Latn-RS" i="1" dirty="0"/>
              <a:t>cmd</a:t>
            </a:r>
            <a:r>
              <a:rPr lang="sr-Latn-RS" dirty="0"/>
              <a:t> konzole koju smo otvorili kao prethodnu</a:t>
            </a:r>
          </a:p>
          <a:p>
            <a:r>
              <a:rPr lang="sr-Latn-RS" dirty="0"/>
              <a:t>Prethodnu konzolu možemo zatvoriti, a zatim otvorite neki folder gde Vam stoje svi projekti, i pokrenite </a:t>
            </a:r>
            <a:r>
              <a:rPr lang="sr-Latn-RS" i="1" dirty="0"/>
              <a:t>VSC</a:t>
            </a:r>
            <a:r>
              <a:rPr lang="sr-Latn-RS" dirty="0"/>
              <a:t> u tom folderu (desni klik - opcija </a:t>
            </a:r>
            <a:r>
              <a:rPr lang="sr-Latn-RS" i="1" dirty="0"/>
              <a:t>Open with Code</a:t>
            </a:r>
            <a:r>
              <a:rPr lang="sr-Latn-RS" dirty="0"/>
              <a:t>)</a:t>
            </a:r>
          </a:p>
          <a:p>
            <a:r>
              <a:rPr lang="sr-Latn-RS" dirty="0"/>
              <a:t>Kada kreiramo nov projekat, </a:t>
            </a:r>
            <a:r>
              <a:rPr lang="sr-Latn-RS" i="1" dirty="0"/>
              <a:t>Angular</a:t>
            </a:r>
            <a:r>
              <a:rPr lang="sr-Latn-RS" dirty="0"/>
              <a:t> će kreirati podfolder unutar onog gde se mi trenutno nalazimo, gde će stajati svi fajlovi samog </a:t>
            </a:r>
            <a:r>
              <a:rPr lang="sr-Latn-RS" i="1" dirty="0"/>
              <a:t>Angular</a:t>
            </a:r>
            <a:r>
              <a:rPr lang="sr-Latn-RS" dirty="0"/>
              <a:t> projekta</a:t>
            </a:r>
          </a:p>
          <a:p>
            <a:r>
              <a:rPr lang="sr-Latn-RS" dirty="0"/>
              <a:t>Zato nema potrebe kreirati nov folder, već ovo raditi iz foldera gde se nalaze i ostali projekti</a:t>
            </a:r>
          </a:p>
          <a:p>
            <a:r>
              <a:rPr lang="sr-Latn-RS" dirty="0"/>
              <a:t>Nakon toga, treba da otvorimo konzolu unutar </a:t>
            </a:r>
            <a:r>
              <a:rPr lang="sr-Latn-RS" i="1" dirty="0"/>
              <a:t>VSC</a:t>
            </a:r>
            <a:r>
              <a:rPr lang="sr-Latn-RS" dirty="0"/>
              <a:t>-a – često ukoliko ovo radite prvi put na sistemu, </a:t>
            </a:r>
            <a:r>
              <a:rPr lang="sr-Latn-RS" i="1" dirty="0"/>
              <a:t>VSC</a:t>
            </a:r>
            <a:r>
              <a:rPr lang="sr-Latn-RS" dirty="0"/>
              <a:t> će otvarati konzole preko </a:t>
            </a:r>
            <a:r>
              <a:rPr lang="sr-Latn-RS" i="1" dirty="0"/>
              <a:t>PowerShell</a:t>
            </a:r>
            <a:r>
              <a:rPr lang="sr-Latn-RS" dirty="0"/>
              <a:t>-a; možemo podesiti da nam podrazumevano otvara </a:t>
            </a:r>
            <a:r>
              <a:rPr lang="sr-Latn-RS" i="1" dirty="0"/>
              <a:t>CMD</a:t>
            </a:r>
            <a:endParaRPr lang="sr-Latn-R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8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3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41F972E-3AC2-481C-26A1-8126CC6F5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89E70-57BF-3588-1A47-28D6D8245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A065A-35AE-1F89-4930-824800C2C9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EF611-2623-BAD6-7868-3917797A6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053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41A9966-6033-10B2-45DE-874B5B488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9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CE12A-F594-6984-1720-2CA232C6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40F9E-B190-9A9E-C3F4-CE292E8D76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ABD55-C84E-7AED-C75E-DFB3C57E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494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772F3CD-4AE6-EB99-D39C-9B2E0D3C3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DFE1D-2FC3-C324-9F61-5EF175ADD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2BE63-FB07-F92C-8B72-6B7B18629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AE42E-7541-066C-C79A-3AB551B9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000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C9F32B-0602-FF78-F061-56B114733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9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F412E-A93A-1EFB-63F1-7D708D9E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3248A-1CEF-BF8C-A5B7-276EF5C2D6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1CAA4-F295-7985-0255-E85CD1868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8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i="1" dirty="0"/>
              <a:t>Node</a:t>
            </a:r>
            <a:r>
              <a:rPr lang="sr-Latn-RS" dirty="0"/>
              <a:t> tehnologije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0056"/>
            <a:ext cx="8596668" cy="4631307"/>
          </a:xfrm>
        </p:spPr>
        <p:txBody>
          <a:bodyPr/>
          <a:lstStyle/>
          <a:p>
            <a:r>
              <a:rPr lang="sr-Latn-RS" dirty="0"/>
              <a:t>Inače, </a:t>
            </a:r>
            <a:r>
              <a:rPr lang="sr-Latn-RS" i="1" dirty="0"/>
              <a:t>Angular</a:t>
            </a:r>
            <a:r>
              <a:rPr lang="sr-Latn-RS" dirty="0"/>
              <a:t> je deo </a:t>
            </a:r>
            <a:r>
              <a:rPr lang="sr-Latn-RS" i="1" dirty="0"/>
              <a:t>node</a:t>
            </a:r>
            <a:r>
              <a:rPr lang="sr-Latn-RS" dirty="0"/>
              <a:t> tehnologija, a to su tehnologije koje su praktično zasnovane na jeziku </a:t>
            </a:r>
            <a:r>
              <a:rPr lang="sr-Latn-RS" i="1" dirty="0"/>
              <a:t>JavaScript</a:t>
            </a:r>
            <a:r>
              <a:rPr lang="sr-Latn-RS" dirty="0"/>
              <a:t> (odnosno opciono </a:t>
            </a:r>
            <a:r>
              <a:rPr lang="sr-Latn-RS" i="1" dirty="0"/>
              <a:t>TypeScript</a:t>
            </a:r>
            <a:r>
              <a:rPr lang="sr-Latn-RS" dirty="0"/>
              <a:t>)</a:t>
            </a:r>
          </a:p>
          <a:p>
            <a:r>
              <a:rPr lang="sr-Latn-RS" dirty="0"/>
              <a:t>Kako bi se </a:t>
            </a:r>
            <a:r>
              <a:rPr lang="sr-Latn-RS" i="1" dirty="0"/>
              <a:t>Angular</a:t>
            </a:r>
            <a:r>
              <a:rPr lang="sr-Latn-RS" dirty="0"/>
              <a:t> uopšte koristio, prvenstveno je potrebno instalirati </a:t>
            </a:r>
            <a:r>
              <a:rPr lang="sr-Latn-RS" i="1" dirty="0"/>
              <a:t>node</a:t>
            </a:r>
            <a:r>
              <a:rPr lang="sr-Latn-RS" dirty="0"/>
              <a:t>, pa preko </a:t>
            </a:r>
            <a:r>
              <a:rPr lang="sr-Latn-RS" i="1" dirty="0"/>
              <a:t>node</a:t>
            </a:r>
            <a:r>
              <a:rPr lang="sr-Latn-RS" dirty="0"/>
              <a:t>-a sam </a:t>
            </a:r>
            <a:r>
              <a:rPr lang="sr-Latn-RS" i="1" dirty="0"/>
              <a:t>Angular</a:t>
            </a:r>
            <a:endParaRPr lang="sr-Latn-RS" dirty="0"/>
          </a:p>
          <a:p>
            <a:r>
              <a:rPr lang="sr-Latn-RS" dirty="0"/>
              <a:t>Ove tehnologije su takođe veoma </a:t>
            </a:r>
            <a:r>
              <a:rPr lang="sr-Latn-RS" i="1" dirty="0"/>
              <a:t>web</a:t>
            </a:r>
            <a:r>
              <a:rPr lang="sr-Latn-RS" dirty="0"/>
              <a:t> orijentisane, pa takođe i daju razne pogodnosti za rad sa njima</a:t>
            </a:r>
          </a:p>
          <a:p>
            <a:r>
              <a:rPr lang="sr-Latn-RS" dirty="0"/>
              <a:t>Recimo, dok se razvija </a:t>
            </a:r>
            <a:r>
              <a:rPr lang="sr-Latn-RS" i="1" dirty="0"/>
              <a:t>frontend</a:t>
            </a:r>
            <a:r>
              <a:rPr lang="sr-Latn-RS" dirty="0"/>
              <a:t> aplikacija u </a:t>
            </a:r>
            <a:r>
              <a:rPr lang="sr-Latn-RS" i="1" dirty="0"/>
              <a:t>Angular</a:t>
            </a:r>
            <a:r>
              <a:rPr lang="sr-Latn-RS" dirty="0"/>
              <a:t>-u, kada se pokrene, podiže se jedan tzv. </a:t>
            </a:r>
            <a:r>
              <a:rPr lang="sr-Latn-RS" i="1" dirty="0"/>
              <a:t>development server</a:t>
            </a:r>
            <a:r>
              <a:rPr lang="sr-Latn-RS" dirty="0"/>
              <a:t> koji samo </a:t>
            </a:r>
            <a:r>
              <a:rPr lang="sr-Latn-RS" i="1" dirty="0"/>
              <a:t>host</a:t>
            </a:r>
            <a:r>
              <a:rPr lang="sr-Latn-RS" dirty="0"/>
              <a:t>-uje samu </a:t>
            </a:r>
            <a:r>
              <a:rPr lang="sr-Latn-RS" i="1" dirty="0"/>
              <a:t>Angular</a:t>
            </a:r>
            <a:r>
              <a:rPr lang="sr-Latn-RS" dirty="0"/>
              <a:t> aplikaciju</a:t>
            </a:r>
          </a:p>
          <a:p>
            <a:r>
              <a:rPr lang="sr-Latn-RS" dirty="0"/>
              <a:t>To je dakle server koji samo vraća </a:t>
            </a:r>
            <a:r>
              <a:rPr lang="sr-Latn-RS" i="1" dirty="0"/>
              <a:t>frontend</a:t>
            </a:r>
            <a:r>
              <a:rPr lang="sr-Latn-RS" dirty="0"/>
              <a:t> aplikaciju, slično kako smo mi ranije našu </a:t>
            </a:r>
            <a:r>
              <a:rPr lang="sr-Latn-RS" i="1" dirty="0"/>
              <a:t>Starwood frontend</a:t>
            </a:r>
            <a:r>
              <a:rPr lang="sr-Latn-RS" dirty="0"/>
              <a:t> aplikaciju podigli na </a:t>
            </a:r>
            <a:r>
              <a:rPr lang="sr-Latn-RS" i="1" dirty="0"/>
              <a:t>IIS</a:t>
            </a:r>
            <a:r>
              <a:rPr lang="sr-Latn-RS" dirty="0"/>
              <a:t> pa joj pristupali na </a:t>
            </a:r>
            <a:r>
              <a:rPr lang="sr-Latn-RS" i="1" dirty="0"/>
              <a:t>localhost:4100</a:t>
            </a:r>
            <a:r>
              <a:rPr lang="sr-Latn-RS" dirty="0"/>
              <a:t>, s tim da je ovaj server baš podešen za razvoj, čime praktično daje dodatne udobnosti samim inženjerima</a:t>
            </a:r>
          </a:p>
          <a:p>
            <a:r>
              <a:rPr lang="sr-Latn-RS" dirty="0"/>
              <a:t>Inače, razvojni server u </a:t>
            </a:r>
            <a:r>
              <a:rPr lang="sr-Latn-RS" i="1" dirty="0"/>
              <a:t>Angular</a:t>
            </a:r>
            <a:r>
              <a:rPr lang="sr-Latn-RS" dirty="0"/>
              <a:t>-u se podrazumevano diže na </a:t>
            </a:r>
            <a:r>
              <a:rPr lang="sr-Latn-RS" i="1" dirty="0"/>
              <a:t>localhost:4200</a:t>
            </a:r>
            <a:endParaRPr lang="sr-Latn-R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3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1C1BD65-8E30-999B-DB56-E28041D18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7D4E9-9B02-9905-4A0B-F7E0B0375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F0F2F-51C4-C832-DE4D-FA56C02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FF9C5-DC41-1F87-1B79-F58957E98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261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338E1B-88A8-568C-2A46-B90D746ED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9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37E7A-DDA0-1B39-567E-1770EE74A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9A03E-448D-A1D1-01BB-9306DEE28B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772E6-0F8D-42AA-9CCE-E54B0692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302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dirty="0"/>
              <a:t>Kreiranje projekta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4764"/>
            <a:ext cx="8596668" cy="4526600"/>
          </a:xfrm>
        </p:spPr>
        <p:txBody>
          <a:bodyPr>
            <a:normAutofit/>
          </a:bodyPr>
          <a:lstStyle/>
          <a:p>
            <a:r>
              <a:rPr lang="sr-Latn-RS" dirty="0"/>
              <a:t>Da se kreira nov </a:t>
            </a:r>
            <a:r>
              <a:rPr lang="sr-Latn-RS" i="1" dirty="0"/>
              <a:t>Angular</a:t>
            </a:r>
            <a:r>
              <a:rPr lang="sr-Latn-RS" dirty="0"/>
              <a:t> projekat, potrebno je izvršiti komandu:</a:t>
            </a:r>
            <a:br>
              <a:rPr lang="sr-Latn-RS" dirty="0"/>
            </a:br>
            <a:r>
              <a:rPr lang="sr-Latn-RS" i="1" dirty="0"/>
              <a:t>ng new </a:t>
            </a:r>
            <a:r>
              <a:rPr lang="en-US" i="1" dirty="0"/>
              <a:t>&lt;</a:t>
            </a:r>
            <a:r>
              <a:rPr lang="sr-Latn-RS" i="1" dirty="0"/>
              <a:t>project-name</a:t>
            </a:r>
            <a:r>
              <a:rPr lang="en-US" i="1" dirty="0"/>
              <a:t>&gt;</a:t>
            </a:r>
            <a:endParaRPr lang="sr-Latn-RS" dirty="0"/>
          </a:p>
          <a:p>
            <a:r>
              <a:rPr lang="sr-Latn-RS" dirty="0"/>
              <a:t>Npr. </a:t>
            </a:r>
            <a:r>
              <a:rPr lang="sr-Latn-RS" i="1" dirty="0"/>
              <a:t>ng new starwood-frontend-angular</a:t>
            </a:r>
            <a:endParaRPr lang="sr-Latn-RS" dirty="0"/>
          </a:p>
          <a:p>
            <a:r>
              <a:rPr lang="sr-Latn-RS" dirty="0"/>
              <a:t>Napravićemo još jednu varijantu </a:t>
            </a:r>
            <a:r>
              <a:rPr lang="sr-Latn-RS" i="1" dirty="0"/>
              <a:t>Starwood frontend</a:t>
            </a:r>
            <a:r>
              <a:rPr lang="sr-Latn-RS" dirty="0"/>
              <a:t> aplikacije, sada pomoću </a:t>
            </a:r>
            <a:r>
              <a:rPr lang="sr-Latn-RS" i="1" dirty="0"/>
              <a:t>Angular</a:t>
            </a:r>
            <a:r>
              <a:rPr lang="sr-Latn-RS" dirty="0"/>
              <a:t>-a, gde će funkcionalnost ostati ista kao stara, ali bez logovanja i korisničkih naloga – npr. koristićemo </a:t>
            </a:r>
            <a:r>
              <a:rPr lang="sr-Latn-RS" i="1" dirty="0"/>
              <a:t>V5</a:t>
            </a:r>
            <a:r>
              <a:rPr lang="sr-Latn-RS" dirty="0"/>
              <a:t> kontroler filmova</a:t>
            </a:r>
          </a:p>
          <a:p>
            <a:r>
              <a:rPr lang="sr-Latn-RS" dirty="0"/>
              <a:t>Razlika će biti što ćemo sada posebne funkcionalnosti izdvajati kroz nekoliko komponenti</a:t>
            </a:r>
          </a:p>
          <a:p>
            <a:r>
              <a:rPr lang="sr-Latn-RS" dirty="0"/>
              <a:t>Dakle, izvršavanjem komande iznad, kreiraće se nov projekat sa navedenim imenom</a:t>
            </a:r>
          </a:p>
          <a:p>
            <a:r>
              <a:rPr lang="sr-Latn-RS" dirty="0"/>
              <a:t>Tokom kreiranja, </a:t>
            </a:r>
            <a:r>
              <a:rPr lang="sr-Latn-RS" i="1" dirty="0"/>
              <a:t>Angular</a:t>
            </a:r>
            <a:r>
              <a:rPr lang="sr-Latn-RS" dirty="0"/>
              <a:t> će ispisati nekoliko pitanja </a:t>
            </a:r>
            <a:r>
              <a:rPr lang="sr-Latn-RS" i="1" dirty="0"/>
              <a:t>Yes/No</a:t>
            </a:r>
            <a:r>
              <a:rPr lang="sr-Latn-RS" dirty="0"/>
              <a:t> tipa – ispratite korake kao što će to biti predstavljeno u narednim slajdovima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1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33E854C-8424-FB2E-C986-92EB190E4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9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A14A3-13FA-586B-58B5-6EDD1AA4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CEFD3-B1A1-52E5-B064-C3ACF04A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AEB06-C6E3-1681-2C1F-C7771141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52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AB4574-028E-59D2-8F29-6A94643CF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9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15107-DB65-9137-61F9-8455CE2B5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97B94-0207-BE16-5C6C-29EE2E3253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8BA22-1DE0-D92B-2954-9870CBE20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761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3F6607-2DB3-CBB8-56BE-A3D9A3BC0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9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0B655-F991-A13B-A597-DDCBE7A4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45F31-A21E-837A-3080-858DE55BD2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50589-3651-8AD8-292D-24BE73AB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479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91E182-7B26-614F-9E9D-F615A4EE84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9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08B0D-C05F-1F55-A454-D7AB91DED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0C293-737F-BB27-3C86-CA3AB5A6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F5EE0-FD4C-1FE6-7CC4-3578F8A5D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080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063831F-72C7-5E4B-D772-990B16EA0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9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B591C-2EE4-B761-532C-36CE4D92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36BA1-E885-6CE6-8564-3D7F947FBB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0F6E3-91AA-802F-DE9C-73A2CF24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271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55C9926-F913-5AC3-A378-F5437971D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9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85837-5395-6E1B-F597-68DE8425D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A5423-5B7B-A82F-CA1C-96653C1415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591FA-5C03-D8F6-D19B-A5D17F0FA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419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EBBF04-C17A-F277-1409-C243CF1A8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9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01004-BEB2-EE54-4DCD-9CAC87B8E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E0B20-DA2B-AFED-0FA8-C3D471B389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16408-1C19-34D8-CA29-F06F5FB09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049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dirty="0"/>
              <a:t>Kako </a:t>
            </a:r>
            <a:r>
              <a:rPr lang="sr-Latn-RS" i="1" dirty="0"/>
              <a:t>Angular</a:t>
            </a:r>
            <a:r>
              <a:rPr lang="sr-Latn-RS" dirty="0"/>
              <a:t> funkcioniše?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0056"/>
            <a:ext cx="8596668" cy="4631307"/>
          </a:xfrm>
        </p:spPr>
        <p:txBody>
          <a:bodyPr/>
          <a:lstStyle/>
          <a:p>
            <a:r>
              <a:rPr lang="sr-Latn-RS" dirty="0"/>
              <a:t>Praktično, i </a:t>
            </a:r>
            <a:r>
              <a:rPr lang="sr-Latn-RS" i="1" dirty="0"/>
              <a:t>Angular</a:t>
            </a:r>
            <a:r>
              <a:rPr lang="sr-Latn-RS" dirty="0"/>
              <a:t> aplikacije se sastoje iz </a:t>
            </a:r>
            <a:r>
              <a:rPr lang="sr-Latn-RS" i="1" dirty="0"/>
              <a:t>HTML</a:t>
            </a:r>
            <a:r>
              <a:rPr lang="sr-Latn-RS" dirty="0"/>
              <a:t>-a, </a:t>
            </a:r>
            <a:r>
              <a:rPr lang="sr-Latn-RS" i="1" dirty="0"/>
              <a:t>CSS</a:t>
            </a:r>
            <a:r>
              <a:rPr lang="sr-Latn-RS" dirty="0"/>
              <a:t>-a (u praksi češće </a:t>
            </a:r>
            <a:r>
              <a:rPr lang="sr-Latn-RS" i="1" dirty="0"/>
              <a:t>SCSS</a:t>
            </a:r>
            <a:r>
              <a:rPr lang="sr-Latn-RS" dirty="0"/>
              <a:t>-a) i </a:t>
            </a:r>
            <a:r>
              <a:rPr lang="sr-Latn-RS" i="1" dirty="0"/>
              <a:t>JS</a:t>
            </a:r>
            <a:r>
              <a:rPr lang="sr-Latn-RS" dirty="0"/>
              <a:t>-a (odnosno </a:t>
            </a:r>
            <a:r>
              <a:rPr lang="sr-Latn-RS" i="1" dirty="0"/>
              <a:t>TS</a:t>
            </a:r>
            <a:r>
              <a:rPr lang="sr-Latn-RS" dirty="0"/>
              <a:t>-a), ali na takav način da je ipak celokupan kod organizovaniji nego u običnim (engl. </a:t>
            </a:r>
            <a:r>
              <a:rPr lang="sr-Latn-RS" i="1" dirty="0"/>
              <a:t>plain</a:t>
            </a:r>
            <a:r>
              <a:rPr lang="sr-Latn-RS" dirty="0"/>
              <a:t>) varijantama</a:t>
            </a:r>
          </a:p>
          <a:p>
            <a:r>
              <a:rPr lang="sr-Latn-RS" dirty="0"/>
              <a:t>Moguće je inače koristiti i </a:t>
            </a:r>
            <a:r>
              <a:rPr lang="sr-Latn-RS" i="1" dirty="0"/>
              <a:t>JS</a:t>
            </a:r>
            <a:r>
              <a:rPr lang="sr-Latn-RS" dirty="0"/>
              <a:t>, a ne </a:t>
            </a:r>
            <a:r>
              <a:rPr lang="sr-Latn-RS" i="1" dirty="0"/>
              <a:t>TS</a:t>
            </a:r>
            <a:r>
              <a:rPr lang="sr-Latn-RS" dirty="0"/>
              <a:t>, međutim, u praksi, naročito u timskim projektima, kada nema tipizacije, kolaboracija na projektima između inženjera postaje veoma teška, čak i za projekte koji nisu preveliki; zato se ipak u (dobroj) praksi uvek koristi </a:t>
            </a:r>
            <a:r>
              <a:rPr lang="sr-Latn-RS" i="1" dirty="0"/>
              <a:t>TS</a:t>
            </a:r>
            <a:endParaRPr lang="sr-Latn-RS" dirty="0"/>
          </a:p>
          <a:p>
            <a:r>
              <a:rPr lang="sr-Latn-RS" dirty="0"/>
              <a:t>Može se reći da se organizacija postiže tako što svaki tip koda (</a:t>
            </a:r>
            <a:r>
              <a:rPr lang="sr-Latn-RS" i="1" dirty="0"/>
              <a:t>HTML</a:t>
            </a:r>
            <a:r>
              <a:rPr lang="sr-Latn-RS" dirty="0"/>
              <a:t>, </a:t>
            </a:r>
            <a:r>
              <a:rPr lang="sr-Latn-RS" i="1" dirty="0"/>
              <a:t>CSS</a:t>
            </a:r>
            <a:r>
              <a:rPr lang="sr-Latn-RS" dirty="0"/>
              <a:t>, </a:t>
            </a:r>
            <a:r>
              <a:rPr lang="sr-Latn-RS" i="1" dirty="0"/>
              <a:t>TS</a:t>
            </a:r>
            <a:r>
              <a:rPr lang="sr-Latn-RS" dirty="0"/>
              <a:t>) ima svoj tip fajla u kom se kod i nalazi, mada, takva organizacija se može postići i sa običnom varijantom razvoja</a:t>
            </a:r>
          </a:p>
          <a:p>
            <a:r>
              <a:rPr lang="sr-Latn-RS" dirty="0"/>
              <a:t>Prava moć organizacije </a:t>
            </a:r>
            <a:r>
              <a:rPr lang="sr-Latn-RS" i="1" dirty="0"/>
              <a:t>Angular</a:t>
            </a:r>
            <a:r>
              <a:rPr lang="sr-Latn-RS" dirty="0"/>
              <a:t> aplikacija se zasniva u konceptu koji se naziva </a:t>
            </a:r>
            <a:r>
              <a:rPr lang="sr-Latn-RS" u="sng" dirty="0"/>
              <a:t>komponenta</a:t>
            </a:r>
            <a:r>
              <a:rPr lang="sr-Latn-RS" dirty="0"/>
              <a:t> (engl. </a:t>
            </a:r>
            <a:r>
              <a:rPr lang="sr-Latn-RS" i="1" dirty="0"/>
              <a:t>component</a:t>
            </a:r>
            <a:r>
              <a:rPr lang="sr-Latn-R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9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i="1" dirty="0"/>
              <a:t>Angular</a:t>
            </a:r>
            <a:r>
              <a:rPr lang="sr-Latn-RS" dirty="0"/>
              <a:t> projekat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8602"/>
            <a:ext cx="8596668" cy="4622762"/>
          </a:xfrm>
        </p:spPr>
        <p:txBody>
          <a:bodyPr>
            <a:normAutofit/>
          </a:bodyPr>
          <a:lstStyle/>
          <a:p>
            <a:r>
              <a:rPr lang="sr-Latn-RS" dirty="0"/>
              <a:t>Može se primetiti sa leve strane da je kreiranje </a:t>
            </a:r>
            <a:r>
              <a:rPr lang="sr-Latn-RS" i="1" dirty="0"/>
              <a:t>Angular</a:t>
            </a:r>
            <a:r>
              <a:rPr lang="sr-Latn-RS" dirty="0"/>
              <a:t> projekta rezultovalo u kreiranju solidnog broja fajlova i nekoliko podfoldera</a:t>
            </a:r>
          </a:p>
          <a:p>
            <a:r>
              <a:rPr lang="sr-Latn-RS" dirty="0"/>
              <a:t>Praktično, naša aplikacija se nalazi u </a:t>
            </a:r>
            <a:r>
              <a:rPr lang="sr-Latn-RS" i="1" dirty="0"/>
              <a:t>src</a:t>
            </a:r>
            <a:r>
              <a:rPr lang="sr-Latn-RS" dirty="0"/>
              <a:t> folderu, dok sve ostalo van njega praktično većinski predstavlja konfiguraciju samog projekta, a to nam neće biti od interesa</a:t>
            </a:r>
          </a:p>
          <a:p>
            <a:r>
              <a:rPr lang="sr-Latn-RS" dirty="0"/>
              <a:t>Unutar </a:t>
            </a:r>
            <a:r>
              <a:rPr lang="sr-Latn-RS" i="1" dirty="0"/>
              <a:t>src</a:t>
            </a:r>
            <a:r>
              <a:rPr lang="sr-Latn-RS" dirty="0"/>
              <a:t> foldera, takođe se može pronaći nekoliko fajlova i podfoldera – nas će zanimati samo </a:t>
            </a:r>
            <a:r>
              <a:rPr lang="sr-Latn-RS" i="1" dirty="0"/>
              <a:t>app</a:t>
            </a:r>
            <a:r>
              <a:rPr lang="sr-Latn-RS" dirty="0"/>
              <a:t> podfolder, gde će se naše komponente i nalaziti</a:t>
            </a:r>
          </a:p>
          <a:p>
            <a:r>
              <a:rPr lang="sr-Latn-RS" dirty="0"/>
              <a:t>Može se još spomenuti i </a:t>
            </a:r>
            <a:r>
              <a:rPr lang="sr-Latn-RS" i="1" dirty="0"/>
              <a:t>assets</a:t>
            </a:r>
            <a:r>
              <a:rPr lang="sr-Latn-RS" dirty="0"/>
              <a:t> folder – ovde možete dodavati slike, audio/video fajlove i druge koje biste referencirali unutar same aplikacije, kada npr. želite neku sliku statički da prikažete kroz </a:t>
            </a:r>
            <a:r>
              <a:rPr lang="en-US" dirty="0"/>
              <a:t>&lt;</a:t>
            </a:r>
            <a:r>
              <a:rPr lang="sr-Latn-RS" dirty="0"/>
              <a:t>img</a:t>
            </a:r>
            <a:r>
              <a:rPr lang="en-US" dirty="0"/>
              <a:t> /&gt; tag</a:t>
            </a:r>
            <a:endParaRPr lang="sr-Latn-RS" dirty="0"/>
          </a:p>
          <a:p>
            <a:r>
              <a:rPr lang="sr-Latn-RS" dirty="0"/>
              <a:t>Eventualno treba pokazati </a:t>
            </a:r>
            <a:r>
              <a:rPr lang="sr-Latn-RS" i="1" dirty="0"/>
              <a:t>index.html</a:t>
            </a:r>
            <a:r>
              <a:rPr lang="sr-Latn-RS" dirty="0"/>
              <a:t> fajl</a:t>
            </a:r>
            <a:r>
              <a:rPr lang="en-US" dirty="0"/>
              <a:t> – po</a:t>
            </a:r>
            <a:r>
              <a:rPr lang="sr-Latn-RS" dirty="0"/>
              <a:t> kreiranju projekta, </a:t>
            </a:r>
            <a:r>
              <a:rPr lang="sr-Latn-RS" i="1" dirty="0"/>
              <a:t>Angular</a:t>
            </a:r>
            <a:r>
              <a:rPr lang="sr-Latn-RS" dirty="0"/>
              <a:t> je već kreirao jednu, glavnu komponentu, tzv. </a:t>
            </a:r>
            <a:r>
              <a:rPr lang="en-US" i="1" dirty="0"/>
              <a:t>&lt;app-root&gt;</a:t>
            </a:r>
            <a:r>
              <a:rPr lang="sr-Latn-RS" dirty="0"/>
              <a:t>, koja je upotrebljena direktno u </a:t>
            </a:r>
            <a:r>
              <a:rPr lang="sr-Latn-RS" i="1" dirty="0"/>
              <a:t>body</a:t>
            </a:r>
            <a:r>
              <a:rPr lang="sr-Latn-RS" dirty="0"/>
              <a:t>-ju same naše stranice – možemo reći da nam odatle aplikacija počinje</a:t>
            </a:r>
          </a:p>
          <a:p>
            <a:endParaRPr lang="sr-Latn-R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D3132C-569F-638A-07D1-DB650E6D1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9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2EA10-709F-BB7A-D004-CC24F84D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75B5C-7414-C182-BF2D-E1F8A3E7F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E5E9A-F5AA-0091-1AE7-3E15C89C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820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7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1E82828-75A7-9A50-F60F-A07B83841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1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0C879-B9E5-2B58-3AEB-69A8FB759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121A6-5E19-ECB8-6E46-C3BE643C6C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E2E8C-8962-D07E-CBED-A19E30C1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14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i="1" dirty="0"/>
              <a:t>Angular</a:t>
            </a:r>
            <a:r>
              <a:rPr lang="sr-Latn-RS" dirty="0"/>
              <a:t> projekat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8602"/>
            <a:ext cx="8596668" cy="4622762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Videli smo dakle da je upotrebljen nepostojeći tag u </a:t>
            </a:r>
            <a:r>
              <a:rPr lang="sr-Latn-RS" i="1" dirty="0"/>
              <a:t>HTML</a:t>
            </a:r>
            <a:r>
              <a:rPr lang="sr-Latn-RS" dirty="0"/>
              <a:t>-u, </a:t>
            </a:r>
            <a:r>
              <a:rPr lang="en-US" i="1" dirty="0"/>
              <a:t>&lt;</a:t>
            </a:r>
            <a:r>
              <a:rPr lang="sr-Latn-RS" i="1" dirty="0"/>
              <a:t>app-root</a:t>
            </a:r>
            <a:r>
              <a:rPr lang="en-US" i="1" dirty="0"/>
              <a:t>&gt;</a:t>
            </a:r>
            <a:endParaRPr lang="sr-Latn-RS" i="1" dirty="0"/>
          </a:p>
          <a:p>
            <a:r>
              <a:rPr lang="sr-Latn-RS" dirty="0"/>
              <a:t>Ovo je praktično komponenta koju je </a:t>
            </a:r>
            <a:r>
              <a:rPr lang="sr-Latn-RS" i="1" dirty="0"/>
              <a:t>Angular</a:t>
            </a:r>
            <a:r>
              <a:rPr lang="sr-Latn-RS" dirty="0"/>
              <a:t> za nas kreirao, a koja se nalazi u </a:t>
            </a:r>
            <a:r>
              <a:rPr lang="sr-Latn-RS" i="1" dirty="0"/>
              <a:t>app</a:t>
            </a:r>
            <a:r>
              <a:rPr lang="sr-Latn-RS" dirty="0"/>
              <a:t> folderu, koja se inače takođe zove </a:t>
            </a:r>
            <a:r>
              <a:rPr lang="sr-Latn-RS" i="1" dirty="0"/>
              <a:t>app</a:t>
            </a:r>
            <a:endParaRPr lang="sr-Latn-RS" dirty="0"/>
          </a:p>
          <a:p>
            <a:r>
              <a:rPr lang="sr-Latn-RS" dirty="0"/>
              <a:t>Inače, svaka komponenta se praktično sastoji iz 4 fajla:</a:t>
            </a:r>
          </a:p>
          <a:p>
            <a:pPr marL="800100" lvl="1" indent="-342900">
              <a:buFont typeface="+mj-lt"/>
              <a:buAutoNum type="arabicPeriod"/>
            </a:pPr>
            <a:r>
              <a:rPr lang="sr-Latn-RS" i="1" dirty="0"/>
              <a:t>.html</a:t>
            </a:r>
            <a:r>
              <a:rPr lang="sr-Latn-RS" dirty="0"/>
              <a:t> fajl – definiše </a:t>
            </a:r>
            <a:r>
              <a:rPr lang="sr-Latn-RS" i="1" dirty="0"/>
              <a:t>UI</a:t>
            </a:r>
            <a:r>
              <a:rPr lang="sr-Latn-RS" dirty="0"/>
              <a:t> elemente same komponente, odnosno, šta komponenta sve prikazuje (običan </a:t>
            </a:r>
            <a:r>
              <a:rPr lang="sr-Latn-RS" i="1" dirty="0"/>
              <a:t>HTML</a:t>
            </a:r>
            <a:r>
              <a:rPr lang="sr-Latn-RS" dirty="0"/>
              <a:t>, kakvog smo i do sada koristili)</a:t>
            </a:r>
          </a:p>
          <a:p>
            <a:pPr marL="800100" lvl="1" indent="-342900">
              <a:buFont typeface="+mj-lt"/>
              <a:buAutoNum type="arabicPeriod"/>
            </a:pPr>
            <a:r>
              <a:rPr lang="sr-Latn-RS" i="1" dirty="0"/>
              <a:t>.css</a:t>
            </a:r>
            <a:r>
              <a:rPr lang="sr-Latn-RS" dirty="0"/>
              <a:t> fajl – defniše vizuelne stilove koji se primenjuju na elemente komponente (običan </a:t>
            </a:r>
            <a:r>
              <a:rPr lang="sr-Latn-RS" i="1" dirty="0"/>
              <a:t>CSS</a:t>
            </a:r>
            <a:r>
              <a:rPr lang="sr-Latn-RS" dirty="0"/>
              <a:t>, kakvog smo i do sada koristili) – razlika je samo što se ovi stilovi primenjuju </a:t>
            </a:r>
            <a:r>
              <a:rPr lang="sr-Latn-RS" u="sng" dirty="0"/>
              <a:t>samo na ovu komponentu</a:t>
            </a:r>
            <a:r>
              <a:rPr lang="sr-Latn-RS" dirty="0"/>
              <a:t>, a nisu globalni</a:t>
            </a:r>
          </a:p>
          <a:p>
            <a:pPr marL="800100" lvl="1" indent="-342900">
              <a:buFont typeface="+mj-lt"/>
              <a:buAutoNum type="arabicPeriod"/>
            </a:pPr>
            <a:r>
              <a:rPr lang="sr-Latn-RS" i="1" dirty="0"/>
              <a:t>.spec.ts</a:t>
            </a:r>
            <a:r>
              <a:rPr lang="sr-Latn-RS" dirty="0"/>
              <a:t> – mesto gde se pišu </a:t>
            </a:r>
            <a:r>
              <a:rPr lang="sr-Latn-RS" i="1" dirty="0"/>
              <a:t>unit testovi</a:t>
            </a:r>
            <a:r>
              <a:rPr lang="sr-Latn-RS" dirty="0"/>
              <a:t> za našu komponentu – neće nas zanimati jer ovo nećemo obrađivati</a:t>
            </a:r>
          </a:p>
          <a:p>
            <a:pPr marL="800100" lvl="1" indent="-342900">
              <a:buFont typeface="+mj-lt"/>
              <a:buAutoNum type="arabicPeriod"/>
            </a:pPr>
            <a:r>
              <a:rPr lang="sr-Latn-RS" i="1" dirty="0"/>
              <a:t>.ts</a:t>
            </a:r>
            <a:r>
              <a:rPr lang="sr-Latn-RS" dirty="0"/>
              <a:t> – logika same komponente, npr. funkcije koje se pozivaju na korisnikovu interakciju (npr. onclick)</a:t>
            </a:r>
            <a:endParaRPr lang="sr-Latn-RS" i="1" dirty="0"/>
          </a:p>
          <a:p>
            <a:r>
              <a:rPr lang="sr-Latn-RS" i="1" dirty="0"/>
              <a:t>App</a:t>
            </a:r>
            <a:r>
              <a:rPr lang="sr-Latn-RS" dirty="0"/>
              <a:t> komponenta ima već definisan neki </a:t>
            </a:r>
            <a:r>
              <a:rPr lang="sr-Latn-RS" i="1" dirty="0"/>
              <a:t>UI</a:t>
            </a:r>
            <a:r>
              <a:rPr lang="sr-Latn-RS" dirty="0"/>
              <a:t> i neku logiku koju ćemo inače uskoro obrisati</a:t>
            </a:r>
            <a:endParaRPr lang="sr-Latn-RS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8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i="1" dirty="0"/>
              <a:t>Angular</a:t>
            </a:r>
            <a:r>
              <a:rPr lang="sr-Latn-RS" dirty="0"/>
              <a:t> projekat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5873"/>
            <a:ext cx="8596668" cy="4665491"/>
          </a:xfrm>
        </p:spPr>
        <p:txBody>
          <a:bodyPr>
            <a:normAutofit/>
          </a:bodyPr>
          <a:lstStyle/>
          <a:p>
            <a:r>
              <a:rPr lang="sr-Latn-RS" dirty="0"/>
              <a:t>Inače, pored same </a:t>
            </a:r>
            <a:r>
              <a:rPr lang="sr-Latn-RS" i="1" dirty="0"/>
              <a:t>app</a:t>
            </a:r>
            <a:r>
              <a:rPr lang="sr-Latn-RS" dirty="0"/>
              <a:t> kompnente, unutar </a:t>
            </a:r>
            <a:r>
              <a:rPr lang="sr-Latn-RS" i="1" dirty="0"/>
              <a:t>app</a:t>
            </a:r>
            <a:r>
              <a:rPr lang="sr-Latn-RS" dirty="0"/>
              <a:t> foldera, nalazi se i još jedan fajl: </a:t>
            </a:r>
            <a:r>
              <a:rPr lang="sr-Latn-RS" i="1" dirty="0"/>
              <a:t>app.module.ts</a:t>
            </a:r>
            <a:endParaRPr lang="sr-Latn-RS" dirty="0"/>
          </a:p>
          <a:p>
            <a:r>
              <a:rPr lang="sr-Latn-RS" i="1" dirty="0"/>
              <a:t>Angular</a:t>
            </a:r>
            <a:r>
              <a:rPr lang="sr-Latn-RS" dirty="0"/>
              <a:t> pored samih komponenti, za dodatnu organizaciju koda, koristi koncept modula</a:t>
            </a:r>
          </a:p>
          <a:p>
            <a:r>
              <a:rPr lang="sr-Latn-RS" dirty="0"/>
              <a:t>Ipak, mi nećemo koristiti module za organizaciju ovako jednostavne aplikacije – odnosno, koristićemo osnovno, već postojeći modul – </a:t>
            </a:r>
            <a:r>
              <a:rPr lang="sr-Latn-RS" i="1" dirty="0"/>
              <a:t>app</a:t>
            </a:r>
            <a:r>
              <a:rPr lang="sr-Latn-RS" dirty="0"/>
              <a:t> modul</a:t>
            </a:r>
          </a:p>
          <a:p>
            <a:r>
              <a:rPr lang="sr-Latn-RS" dirty="0"/>
              <a:t>Sve komponente koje inače generišemo će automatski biti dodate u ovaj modul, tako da, o modulima ne moramo da razmišljamo</a:t>
            </a:r>
          </a:p>
          <a:p>
            <a:r>
              <a:rPr lang="sr-Latn-RS" dirty="0"/>
              <a:t>Možemo sada pokrenuti sam projekat; za ovo, ne postoji nikakav </a:t>
            </a:r>
            <a:r>
              <a:rPr lang="sr-Latn-RS" i="1" dirty="0"/>
              <a:t>button</a:t>
            </a:r>
            <a:r>
              <a:rPr lang="sr-Latn-RS" dirty="0"/>
              <a:t> koji bi pokretao sam projekat kao što smo to npr radili iz </a:t>
            </a:r>
            <a:r>
              <a:rPr lang="sr-Latn-RS" i="1" dirty="0"/>
              <a:t>Visual Studio</a:t>
            </a:r>
            <a:r>
              <a:rPr lang="sr-Latn-RS" dirty="0"/>
              <a:t> okruženja, već, potrebno je da pokrenemo komandu: </a:t>
            </a:r>
            <a:r>
              <a:rPr lang="sr-Latn-RS" i="1" dirty="0"/>
              <a:t>ng serve --open</a:t>
            </a:r>
            <a:endParaRPr lang="sr-Latn-RS" dirty="0"/>
          </a:p>
          <a:p>
            <a:r>
              <a:rPr lang="sr-Latn-RS" dirty="0"/>
              <a:t>Komanda iznad pokreće nov (razvojni) server koji praktično </a:t>
            </a:r>
            <a:r>
              <a:rPr lang="sr-Latn-RS" i="1" dirty="0"/>
              <a:t>host</a:t>
            </a:r>
            <a:r>
              <a:rPr lang="sr-Latn-RS" dirty="0"/>
              <a:t>-uje našu aplikaciju, i to na </a:t>
            </a:r>
            <a:r>
              <a:rPr lang="sr-Latn-RS" i="1" dirty="0"/>
              <a:t>PORT</a:t>
            </a:r>
            <a:r>
              <a:rPr lang="sr-Latn-RS" dirty="0"/>
              <a:t>-u </a:t>
            </a:r>
            <a:r>
              <a:rPr lang="sr-Latn-RS" i="1" dirty="0"/>
              <a:t>4200</a:t>
            </a:r>
            <a:r>
              <a:rPr lang="sr-Latn-RS" dirty="0"/>
              <a:t>, a </a:t>
            </a:r>
            <a:r>
              <a:rPr lang="sr-Latn-RS" i="1" dirty="0"/>
              <a:t>--open</a:t>
            </a:r>
            <a:r>
              <a:rPr lang="sr-Latn-RS" dirty="0"/>
              <a:t> argument dodatno sugeriše da po pokretanju servera, odmah otvori </a:t>
            </a:r>
            <a:r>
              <a:rPr lang="sr-Latn-RS" i="1" dirty="0"/>
              <a:t>browser</a:t>
            </a:r>
            <a:r>
              <a:rPr lang="sr-Latn-RS" dirty="0"/>
              <a:t> na </a:t>
            </a:r>
            <a:r>
              <a:rPr lang="sr-Latn-RS" i="1" dirty="0"/>
              <a:t>localhost:4200</a:t>
            </a:r>
            <a:endParaRPr lang="sr-Latn-R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0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58A03-EFE7-F780-6297-3BB9B4ACA2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" r="1" b="4676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0C879-B9E5-2B58-3AEB-69A8FB759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121A6-5E19-ECB8-6E46-C3BE643C6C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E2E8C-8962-D07E-CBED-A19E30C1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004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41AA67-C68B-E677-7CB0-8B3176BE7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9" r="1" b="2510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D9DDE-4ABA-9BA9-9F86-F63BC7475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964F3-19F4-62E3-3093-65F4963417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4D2F0-4F5D-0284-8950-E21EF0639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452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7F1B7D-0530-4E0E-B2B7-9B10928D0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CE9DC-8F7A-C5D8-703A-A21809D5D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4FCC1-0A9F-308C-B17A-975CB7F712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6E98A-2C22-BACF-AFCA-A0E06E95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345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i="1" dirty="0"/>
              <a:t>Angular</a:t>
            </a:r>
            <a:r>
              <a:rPr lang="sr-Latn-RS" dirty="0"/>
              <a:t> projekat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5873"/>
            <a:ext cx="8596668" cy="4665491"/>
          </a:xfrm>
        </p:spPr>
        <p:txBody>
          <a:bodyPr>
            <a:normAutofit/>
          </a:bodyPr>
          <a:lstStyle/>
          <a:p>
            <a:r>
              <a:rPr lang="sr-Latn-RS" dirty="0"/>
              <a:t>Veoma fina odlika razvojnog servera koji je pokrenut sa </a:t>
            </a:r>
            <a:r>
              <a:rPr lang="sr-Latn-RS" i="1" dirty="0"/>
              <a:t>ng serve</a:t>
            </a:r>
            <a:r>
              <a:rPr lang="sr-Latn-RS" dirty="0"/>
              <a:t> je da programer može da komandu ostavi uključenu, odnosno, sam server, i da zatim nastavi razvoj aplikacije</a:t>
            </a:r>
          </a:p>
          <a:p>
            <a:r>
              <a:rPr lang="sr-Latn-RS" dirty="0"/>
              <a:t>Kada programer napravi promenu u nekom fajlu i sačuva tu promenu, server će automatski nju pokupiti, ponovo izgraditi aplikaciju sa novim promenama, podići na razvojni server, i osvežiti </a:t>
            </a:r>
            <a:r>
              <a:rPr lang="sr-Latn-RS" i="1" dirty="0"/>
              <a:t>browser</a:t>
            </a:r>
            <a:endParaRPr lang="sr-Latn-RS" dirty="0"/>
          </a:p>
          <a:p>
            <a:r>
              <a:rPr lang="sr-Latn-RS" dirty="0"/>
              <a:t>Ono što praktično programer vidi je da nakon čuvanja novih promena, </a:t>
            </a:r>
            <a:r>
              <a:rPr lang="sr-Latn-RS" i="1" dirty="0"/>
              <a:t>browser</a:t>
            </a:r>
            <a:r>
              <a:rPr lang="sr-Latn-RS" dirty="0"/>
              <a:t> se osvežava i nove promene prikazuje</a:t>
            </a:r>
          </a:p>
          <a:p>
            <a:r>
              <a:rPr lang="sr-Latn-RS" dirty="0"/>
              <a:t>To znači da ne mora ponovo da pokreće komandu za pokretanje aplikacije, već, može da je drži i u toku razvoja</a:t>
            </a:r>
          </a:p>
          <a:p>
            <a:r>
              <a:rPr lang="sr-Latn-RS" dirty="0"/>
              <a:t>Ponekad, ipak, ukoliko nešto pođe po zlu, treba ovu komandu isključiti i ponovo je pokrenuti</a:t>
            </a:r>
          </a:p>
          <a:p>
            <a:r>
              <a:rPr lang="sr-Latn-RS" dirty="0"/>
              <a:t>Kako bi se komanda isključila, kada se fokusira sama konzola (npr. klikom), pritisnuti </a:t>
            </a:r>
            <a:r>
              <a:rPr lang="sr-Latn-RS" i="1" dirty="0"/>
              <a:t>CTRL+C</a:t>
            </a:r>
            <a:r>
              <a:rPr lang="sr-Latn-RS" dirty="0"/>
              <a:t> i komanda će se prekinuti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5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i="1" dirty="0"/>
              <a:t>Angular</a:t>
            </a:r>
            <a:r>
              <a:rPr lang="sr-Latn-RS" dirty="0"/>
              <a:t> projekat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3485"/>
            <a:ext cx="8596668" cy="4537879"/>
          </a:xfrm>
        </p:spPr>
        <p:txBody>
          <a:bodyPr>
            <a:normAutofit/>
          </a:bodyPr>
          <a:lstStyle/>
          <a:p>
            <a:r>
              <a:rPr lang="sr-Latn-RS" dirty="0"/>
              <a:t>Prethodna stranica koja se prikazala u </a:t>
            </a:r>
            <a:r>
              <a:rPr lang="sr-Latn-RS" i="1" dirty="0"/>
              <a:t>browser</a:t>
            </a:r>
            <a:r>
              <a:rPr lang="sr-Latn-RS" dirty="0"/>
              <a:t>-u dakle predstavlja šablonski kod koji </a:t>
            </a:r>
            <a:r>
              <a:rPr lang="sr-Latn-RS" i="1" dirty="0"/>
              <a:t>Angular</a:t>
            </a:r>
            <a:r>
              <a:rPr lang="sr-Latn-RS" dirty="0"/>
              <a:t> generiše kada kreiramo projekat – ovaj kod ćemo obrisati, kako bismo započeli sa čistim projektom</a:t>
            </a:r>
          </a:p>
          <a:p>
            <a:r>
              <a:rPr lang="sr-Latn-RS" dirty="0"/>
              <a:t>U pitanju je dakle </a:t>
            </a:r>
            <a:r>
              <a:rPr lang="sr-Latn-RS" i="1" dirty="0"/>
              <a:t>app.component.html</a:t>
            </a:r>
            <a:r>
              <a:rPr lang="sr-Latn-RS" dirty="0"/>
              <a:t> – čitav kod unutar ovog fajla treba obrisati</a:t>
            </a:r>
          </a:p>
          <a:p>
            <a:r>
              <a:rPr lang="sr-Latn-RS" dirty="0"/>
              <a:t>Takođe, unutar </a:t>
            </a:r>
            <a:r>
              <a:rPr lang="sr-Latn-RS" i="1" dirty="0"/>
              <a:t>app.component.ts</a:t>
            </a:r>
            <a:r>
              <a:rPr lang="sr-Latn-RS" dirty="0"/>
              <a:t>, postoji promenljiva </a:t>
            </a:r>
            <a:r>
              <a:rPr lang="sr-Latn-RS" i="1" dirty="0"/>
              <a:t>title</a:t>
            </a:r>
            <a:r>
              <a:rPr lang="sr-Latn-RS" dirty="0"/>
              <a:t> koju takođe treba obrisati</a:t>
            </a:r>
          </a:p>
          <a:p>
            <a:r>
              <a:rPr lang="sr-Latn-RS" dirty="0"/>
              <a:t>Nakon toga, treba sačuvati oba fajla i sačekati da se projekat ponovo izgradi (engl. </a:t>
            </a:r>
            <a:r>
              <a:rPr lang="sr-Latn-RS" i="1" dirty="0"/>
              <a:t>build</a:t>
            </a:r>
            <a:r>
              <a:rPr lang="sr-Latn-RS" dirty="0"/>
              <a:t>), pa ćemo nakon toga u </a:t>
            </a:r>
            <a:r>
              <a:rPr lang="sr-Latn-RS" i="1" dirty="0"/>
              <a:t>browser</a:t>
            </a:r>
            <a:r>
              <a:rPr lang="sr-Latn-RS" dirty="0"/>
              <a:t>-u videti praznu stranicu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dirty="0"/>
              <a:t>Princip komponenti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3324"/>
            <a:ext cx="8596668" cy="4768040"/>
          </a:xfrm>
        </p:spPr>
        <p:txBody>
          <a:bodyPr>
            <a:normAutofit/>
          </a:bodyPr>
          <a:lstStyle/>
          <a:p>
            <a:r>
              <a:rPr lang="sr-Latn-RS" dirty="0"/>
              <a:t>Osnovna ideja komponente je da se piše kod koji je visoko </a:t>
            </a:r>
            <a:r>
              <a:rPr lang="sr-Latn-RS" u="sng" dirty="0"/>
              <a:t>reupotrebiv</a:t>
            </a:r>
            <a:r>
              <a:rPr lang="sr-Latn-RS" dirty="0"/>
              <a:t>, i često predstavlja samo jednu funkcionalnost aplikacije (ima jednu odgovornost – engl. </a:t>
            </a:r>
            <a:r>
              <a:rPr lang="sr-Latn-RS" i="1" dirty="0"/>
              <a:t>single responsibility</a:t>
            </a:r>
            <a:r>
              <a:rPr lang="sr-Latn-RS" dirty="0"/>
              <a:t>)</a:t>
            </a:r>
          </a:p>
          <a:p>
            <a:r>
              <a:rPr lang="sr-Latn-RS" dirty="0"/>
              <a:t>Npr. kada otvorimo </a:t>
            </a:r>
            <a:r>
              <a:rPr lang="sr-Latn-RS" i="1" dirty="0"/>
              <a:t>facebook</a:t>
            </a:r>
            <a:r>
              <a:rPr lang="sr-Latn-RS" dirty="0"/>
              <a:t> aplikaciju, vidimo da se početna stranica (kada je korisnik ulogovan) sastoji od tzv. </a:t>
            </a:r>
            <a:r>
              <a:rPr lang="sr-Latn-RS" i="1" dirty="0"/>
              <a:t>post</a:t>
            </a:r>
            <a:r>
              <a:rPr lang="sr-Latn-RS" dirty="0"/>
              <a:t>-ova</a:t>
            </a:r>
          </a:p>
          <a:p>
            <a:r>
              <a:rPr lang="sr-Latn-RS" dirty="0"/>
              <a:t>Kompleksno bi bilo pisati aplikaciju za koju bismo za svaki post morali da pišemo zaseban i </a:t>
            </a:r>
            <a:r>
              <a:rPr lang="sr-Latn-RS" i="1" dirty="0"/>
              <a:t>HTML</a:t>
            </a:r>
            <a:r>
              <a:rPr lang="sr-Latn-RS" dirty="0"/>
              <a:t> i </a:t>
            </a:r>
            <a:r>
              <a:rPr lang="sr-Latn-RS" i="1" dirty="0"/>
              <a:t>CSS</a:t>
            </a:r>
            <a:r>
              <a:rPr lang="sr-Latn-RS" dirty="0"/>
              <a:t> i </a:t>
            </a:r>
            <a:r>
              <a:rPr lang="sr-Latn-RS" i="1" dirty="0"/>
              <a:t>JS</a:t>
            </a:r>
            <a:r>
              <a:rPr lang="sr-Latn-RS" dirty="0"/>
              <a:t> kod</a:t>
            </a:r>
          </a:p>
          <a:p>
            <a:r>
              <a:rPr lang="sr-Latn-RS" dirty="0"/>
              <a:t>Ideja je da izdvojimo takav kod u jednu komponentu koju ćemo proizvoljno nazvati (npr. </a:t>
            </a:r>
            <a:r>
              <a:rPr lang="sr-Latn-RS" i="1" dirty="0"/>
              <a:t>Post</a:t>
            </a:r>
            <a:r>
              <a:rPr lang="sr-Latn-RS" dirty="0"/>
              <a:t>), a potom, sama komponenta donekle kao da predstavlja napisanu klasu u </a:t>
            </a:r>
            <a:r>
              <a:rPr lang="sr-Latn-RS" i="1" dirty="0"/>
              <a:t>OOP </a:t>
            </a:r>
            <a:r>
              <a:rPr lang="sr-Latn-RS" dirty="0"/>
              <a:t>jeziku</a:t>
            </a:r>
          </a:p>
          <a:p>
            <a:r>
              <a:rPr lang="sr-Latn-RS" dirty="0"/>
              <a:t>Dalje, u </a:t>
            </a:r>
            <a:r>
              <a:rPr lang="sr-Latn-RS" i="1" dirty="0"/>
              <a:t>Angular</a:t>
            </a:r>
            <a:r>
              <a:rPr lang="sr-Latn-RS" dirty="0"/>
              <a:t>-u, na raspolaganje dobijamo nov tag (npr</a:t>
            </a:r>
            <a:r>
              <a:rPr lang="en-US" dirty="0"/>
              <a:t>. &lt;Post&gt;), </a:t>
            </a:r>
            <a:r>
              <a:rPr lang="sr-Latn-RS" dirty="0"/>
              <a:t>čijom upotrebom koristimo prethodno napravljenu komponentu, tj. čitav njen </a:t>
            </a:r>
            <a:r>
              <a:rPr lang="sr-Latn-RS" i="1" dirty="0"/>
              <a:t>HTML</a:t>
            </a:r>
            <a:r>
              <a:rPr lang="sr-Latn-RS" dirty="0"/>
              <a:t>, </a:t>
            </a:r>
            <a:r>
              <a:rPr lang="sr-Latn-RS" i="1" dirty="0"/>
              <a:t>CSS</a:t>
            </a:r>
            <a:r>
              <a:rPr lang="sr-Latn-RS" dirty="0"/>
              <a:t> i </a:t>
            </a:r>
            <a:r>
              <a:rPr lang="sr-Latn-RS" i="1" dirty="0"/>
              <a:t>JS</a:t>
            </a:r>
            <a:r>
              <a:rPr lang="sr-Latn-RS" dirty="0"/>
              <a:t> kod na mestu navođenja samog taga, čime smo suštinski u analogiji </a:t>
            </a:r>
            <a:r>
              <a:rPr lang="sr-Latn-RS" i="1" dirty="0"/>
              <a:t>OOP</a:t>
            </a:r>
            <a:r>
              <a:rPr lang="sr-Latn-RS" dirty="0"/>
              <a:t> jezika napravili instancu klase, odnosno objekat – konkretizovali smo jedno pojavljivanje komponente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9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1FB7A2-EC68-F6D3-691F-E97AE3568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792D7-9D9E-6100-738E-AC2B0B73C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A86DD-0721-20C3-9ED7-9D4B521F49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A72FB-0634-44AD-0B5F-2DE6027C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296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0B89AA1-5525-B58A-905E-87CBD114B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DA3D4-4762-6DB0-0986-AD5A3D81E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971C3-89C1-38C2-FAD6-5B68809D68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27DEF-034E-A5ED-622D-2CCEAF9C2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177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8A6FD-0A69-2F43-F04B-2739EF869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6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A0C12-72A5-A880-030A-2F70F976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1AED7-4385-1EAC-55D0-EB8A82E634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9E2B6-FE97-B658-D3D9-6A083E53F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27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A1A91-5A22-DF9D-D696-2A83BD6F6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D03F3-D38A-A029-EA60-CD593747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A34EA-AE62-E1DE-1A5E-11ABE6DF1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78347-AB1C-8A5C-214D-3F7F9D7C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4654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730A55-8BA9-4CA3-CED0-5E853D24D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B832F-7F7D-B611-A660-720FD3CF8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B5A6A-7A9D-00D2-EFAF-EDED4AAFEC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07248-54B9-E429-3A16-ADD21203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1113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dirty="0"/>
              <a:t>Generisanje komponente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3485"/>
            <a:ext cx="8596668" cy="4537879"/>
          </a:xfrm>
        </p:spPr>
        <p:txBody>
          <a:bodyPr>
            <a:normAutofit/>
          </a:bodyPr>
          <a:lstStyle/>
          <a:p>
            <a:r>
              <a:rPr lang="sr-Latn-RS" dirty="0"/>
              <a:t>Kako bismo izgenerisali novu komponentu, potrebno je da pokrenemo komandu: </a:t>
            </a:r>
            <a:r>
              <a:rPr lang="sr-Latn-RS" i="1" dirty="0"/>
              <a:t>ng generate component </a:t>
            </a:r>
            <a:r>
              <a:rPr lang="en-US" i="1" dirty="0"/>
              <a:t>&lt;</a:t>
            </a:r>
            <a:r>
              <a:rPr lang="sr-Latn-RS" i="1" dirty="0"/>
              <a:t>component-name</a:t>
            </a:r>
            <a:r>
              <a:rPr lang="en-US" i="1" dirty="0"/>
              <a:t>&gt;</a:t>
            </a:r>
            <a:endParaRPr lang="sr-Latn-RS" dirty="0"/>
          </a:p>
          <a:p>
            <a:r>
              <a:rPr lang="sr-Latn-RS" dirty="0"/>
              <a:t>Npr. generisaćemo komponentu </a:t>
            </a:r>
            <a:r>
              <a:rPr lang="sr-Latn-RS" i="1" dirty="0"/>
              <a:t>most-popular-movie</a:t>
            </a:r>
            <a:r>
              <a:rPr lang="sr-Latn-RS" dirty="0"/>
              <a:t>, koja ima </a:t>
            </a:r>
            <a:r>
              <a:rPr lang="sr-Latn-RS" i="1" dirty="0"/>
              <a:t>button</a:t>
            </a:r>
            <a:r>
              <a:rPr lang="sr-Latn-RS" dirty="0"/>
              <a:t> i labelu, a klikom na </a:t>
            </a:r>
            <a:r>
              <a:rPr lang="sr-Latn-RS" i="1" dirty="0"/>
              <a:t>button</a:t>
            </a:r>
            <a:r>
              <a:rPr lang="sr-Latn-RS" dirty="0"/>
              <a:t>, potrebno je poslati zahtev ka </a:t>
            </a:r>
            <a:r>
              <a:rPr lang="sr-Latn-RS" i="1" dirty="0"/>
              <a:t>backend</a:t>
            </a:r>
            <a:r>
              <a:rPr lang="sr-Latn-RS" dirty="0"/>
              <a:t> aplikaciji za dohvatanje najpopularnijeg filma, a zatim podatke prikazati u labeli</a:t>
            </a:r>
          </a:p>
          <a:p>
            <a:r>
              <a:rPr lang="sr-Latn-RS" dirty="0"/>
              <a:t>Radi jednostavnosti, nećemo ove podatke ispisati unutar tabele</a:t>
            </a:r>
          </a:p>
          <a:p>
            <a:r>
              <a:rPr lang="sr-Latn-RS" dirty="0"/>
              <a:t>Komandu ipak ne možemo pokrenuti u istoj konzoli gde nam se nalazi pokrenut projekat – međutim, vrlo lako, možemo dodati novu konzolu, ili još bolje, dodati novu </a:t>
            </a:r>
            <a:r>
              <a:rPr lang="sr-Latn-RS" i="1" dirty="0"/>
              <a:t>split</a:t>
            </a:r>
            <a:r>
              <a:rPr lang="sr-Latn-RS" dirty="0"/>
              <a:t>-ovanjem ekrana</a:t>
            </a:r>
          </a:p>
          <a:p>
            <a:r>
              <a:rPr lang="sr-Latn-RS" dirty="0"/>
              <a:t>U novoj konzoli možemo dakle pokrenuti datu komandu</a:t>
            </a:r>
          </a:p>
          <a:p>
            <a:r>
              <a:rPr lang="sr-Latn-RS" dirty="0"/>
              <a:t>Bitno je da u novoj konzoli ponovo uradimo </a:t>
            </a:r>
            <a:r>
              <a:rPr lang="sr-Latn-RS" i="1" dirty="0"/>
              <a:t>cd starwood-frontend-angular</a:t>
            </a:r>
            <a:endParaRPr lang="sr-Latn-R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5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3F9B2D9-4A11-C373-00A5-A268BC6ED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A6513-E8B4-71CA-9161-8DCB56006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975CE-FF25-A951-7EC6-D1BEA7CF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9BFFC-F55F-C894-0A71-87D565F3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794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E63FA-BD67-14E3-17DB-554500556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8" r="1" b="662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339D4-17A4-B028-0E59-E660F481C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57582-2138-0A28-6E1A-2A535515E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B6E4D-2B50-EE89-84F0-9C94BAB66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961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4547DA-23CD-FEA8-1122-19EE50504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9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AF8D4-1AF7-BEE0-8414-7A80551CC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8202F-DBF4-7E0D-4862-28A40C22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B6408-A21D-DC3D-C4CA-C19F45F4F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09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en-US" i="1" dirty="0"/>
              <a:t>Most Popular Movie</a:t>
            </a:r>
            <a:r>
              <a:rPr lang="sr-Latn-RS" dirty="0"/>
              <a:t> komponenta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3485"/>
            <a:ext cx="8596668" cy="4537879"/>
          </a:xfrm>
        </p:spPr>
        <p:txBody>
          <a:bodyPr>
            <a:normAutofit/>
          </a:bodyPr>
          <a:lstStyle/>
          <a:p>
            <a:r>
              <a:rPr lang="sr-Latn-RS" dirty="0"/>
              <a:t>Možemo otvoriti </a:t>
            </a:r>
            <a:r>
              <a:rPr lang="sr-Latn-RS" i="1" dirty="0"/>
              <a:t>html</a:t>
            </a:r>
            <a:r>
              <a:rPr lang="sr-Latn-RS" dirty="0"/>
              <a:t> fajl naše komponente i dodati </a:t>
            </a:r>
            <a:r>
              <a:rPr lang="sr-Latn-RS" i="1" dirty="0"/>
              <a:t>button</a:t>
            </a:r>
            <a:r>
              <a:rPr lang="sr-Latn-RS" dirty="0"/>
              <a:t> i labelu kao što je ranije opisano</a:t>
            </a:r>
          </a:p>
          <a:p>
            <a:r>
              <a:rPr lang="sr-Latn-RS" dirty="0"/>
              <a:t>Kada se na </a:t>
            </a:r>
            <a:r>
              <a:rPr lang="sr-Latn-RS" i="1" dirty="0"/>
              <a:t>button</a:t>
            </a:r>
            <a:r>
              <a:rPr lang="sr-Latn-RS" dirty="0"/>
              <a:t> klikne, pozvaćemo </a:t>
            </a:r>
            <a:r>
              <a:rPr lang="sr-Latn-RS" i="1" dirty="0"/>
              <a:t>showMostPopularMovie()</a:t>
            </a:r>
            <a:r>
              <a:rPr lang="sr-Latn-RS" dirty="0"/>
              <a:t> funkciju koja će biti definisana unutar </a:t>
            </a:r>
            <a:r>
              <a:rPr lang="sr-Latn-RS" i="1" dirty="0"/>
              <a:t>.ts</a:t>
            </a:r>
            <a:r>
              <a:rPr lang="sr-Latn-RS" dirty="0"/>
              <a:t> fajla</a:t>
            </a:r>
          </a:p>
          <a:p>
            <a:r>
              <a:rPr lang="sr-Latn-RS" dirty="0"/>
              <a:t>Ovde treba napomenuti jednu stvar: za </a:t>
            </a:r>
            <a:r>
              <a:rPr lang="sr-Latn-RS" i="1" dirty="0"/>
              <a:t>button</a:t>
            </a:r>
            <a:r>
              <a:rPr lang="sr-Latn-RS" dirty="0"/>
              <a:t> ne koristi se </a:t>
            </a:r>
            <a:r>
              <a:rPr lang="sr-Latn-RS" i="1" dirty="0"/>
              <a:t>onclick</a:t>
            </a:r>
            <a:r>
              <a:rPr lang="sr-Latn-RS" dirty="0"/>
              <a:t> događaj kako bi se klik detektovao – </a:t>
            </a:r>
            <a:r>
              <a:rPr lang="sr-Latn-RS" i="1" dirty="0"/>
              <a:t>Angular</a:t>
            </a:r>
            <a:r>
              <a:rPr lang="sr-Latn-RS" dirty="0"/>
              <a:t> ima svoj set događaja (engl. </a:t>
            </a:r>
            <a:r>
              <a:rPr lang="sr-Latn-RS" i="1" dirty="0"/>
              <a:t>events</a:t>
            </a:r>
            <a:r>
              <a:rPr lang="sr-Latn-RS" dirty="0"/>
              <a:t>) koji treba da se koriste, a u ovom slučaju, to je </a:t>
            </a:r>
            <a:r>
              <a:rPr lang="sr-Latn-RS" i="1" dirty="0"/>
              <a:t>(click)</a:t>
            </a:r>
            <a:r>
              <a:rPr lang="sr-Latn-RS" dirty="0"/>
              <a:t> – uključujući i zagrade!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5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dirty="0"/>
              <a:t>Princip komponenti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3324"/>
            <a:ext cx="8596668" cy="476804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Sada, komponentu možemo praktično upotrebiti na više mesta, više puta, kao što možemo i bilo koji drugi tag u </a:t>
            </a:r>
            <a:r>
              <a:rPr lang="sr-Latn-RS" i="1" dirty="0"/>
              <a:t>HTML</a:t>
            </a:r>
            <a:r>
              <a:rPr lang="sr-Latn-RS" dirty="0"/>
              <a:t>-u koristiti</a:t>
            </a:r>
          </a:p>
          <a:p>
            <a:r>
              <a:rPr lang="sr-Latn-RS" dirty="0"/>
              <a:t>Praktično, tag same komponente će na mestu pojavljivanja biti zamenjen svim </a:t>
            </a:r>
            <a:r>
              <a:rPr lang="sr-Latn-RS" i="1" dirty="0"/>
              <a:t>HTML</a:t>
            </a:r>
            <a:r>
              <a:rPr lang="sr-Latn-RS" dirty="0"/>
              <a:t> kodom koji je napisan unutar komponente</a:t>
            </a:r>
          </a:p>
          <a:p>
            <a:r>
              <a:rPr lang="sr-Latn-RS" dirty="0"/>
              <a:t>Naravno, i </a:t>
            </a:r>
            <a:r>
              <a:rPr lang="sr-Latn-RS" i="1" dirty="0"/>
              <a:t>CSS</a:t>
            </a:r>
            <a:r>
              <a:rPr lang="sr-Latn-RS" dirty="0"/>
              <a:t> koji je definisan za tu komponentu će takođe biti primenjen nad tim delom </a:t>
            </a:r>
            <a:r>
              <a:rPr lang="sr-Latn-RS" i="1" dirty="0"/>
              <a:t>HTML</a:t>
            </a:r>
            <a:r>
              <a:rPr lang="sr-Latn-RS" dirty="0"/>
              <a:t> koda koji predstavlja samu komponentu</a:t>
            </a:r>
          </a:p>
          <a:p>
            <a:r>
              <a:rPr lang="sr-Latn-RS" dirty="0"/>
              <a:t>Što se tiče </a:t>
            </a:r>
            <a:r>
              <a:rPr lang="sr-Latn-RS" i="1" dirty="0"/>
              <a:t>JS</a:t>
            </a:r>
            <a:r>
              <a:rPr lang="sr-Latn-RS" dirty="0"/>
              <a:t>, odnosno </a:t>
            </a:r>
            <a:r>
              <a:rPr lang="sr-Latn-RS" i="1" dirty="0"/>
              <a:t>TS</a:t>
            </a:r>
            <a:r>
              <a:rPr lang="sr-Latn-RS" dirty="0"/>
              <a:t> koda, u običnoj varijanti smo često imali praksu da definišemo funkcije koje pozivamo kada korisnik interaguje sa </a:t>
            </a:r>
            <a:r>
              <a:rPr lang="sr-Latn-RS" i="1" dirty="0"/>
              <a:t>UI</a:t>
            </a:r>
            <a:r>
              <a:rPr lang="sr-Latn-RS" dirty="0"/>
              <a:t>-em (tj. reagovali smo na njegove akcije), npr. </a:t>
            </a:r>
            <a:r>
              <a:rPr lang="sr-Latn-RS" i="1" dirty="0"/>
              <a:t>onclick</a:t>
            </a:r>
            <a:r>
              <a:rPr lang="sr-Latn-RS" dirty="0"/>
              <a:t>; ovaj deo </a:t>
            </a:r>
            <a:r>
              <a:rPr lang="sr-Latn-RS" i="1" dirty="0"/>
              <a:t>JS</a:t>
            </a:r>
            <a:r>
              <a:rPr lang="sr-Latn-RS" dirty="0"/>
              <a:t> koda ćemo nazvati zastupnom logikom</a:t>
            </a:r>
          </a:p>
          <a:p>
            <a:r>
              <a:rPr lang="sr-Latn-RS" dirty="0"/>
              <a:t>U </a:t>
            </a:r>
            <a:r>
              <a:rPr lang="sr-Latn-RS" i="1" dirty="0"/>
              <a:t>Angular</a:t>
            </a:r>
            <a:r>
              <a:rPr lang="sr-Latn-RS" dirty="0"/>
              <a:t>-u, zastupna logika komponente predstavlja jedna </a:t>
            </a:r>
            <a:r>
              <a:rPr lang="sr-Latn-RS" u="sng" dirty="0"/>
              <a:t>klasa</a:t>
            </a:r>
            <a:r>
              <a:rPr lang="sr-Latn-RS" dirty="0"/>
              <a:t>, koja praktično nosi samo ime komponente, a metode unutar te klase su one koje će praktično biti zvane kada korisnik interaguje sa komponentom</a:t>
            </a:r>
          </a:p>
          <a:p>
            <a:r>
              <a:rPr lang="sr-Latn-RS" dirty="0"/>
              <a:t>Naravno, ova klasa može da sadrži i mnoge druge metode i polja koje programeru daju dodatne pogodnosti da određene probleme još lakše reši – nama ipak ovi super koncepti neće biti od interesa u ovom kursu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0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5702FB-7683-0205-7A77-612A8314D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02D97-3872-CA63-44BE-C86C1FED8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D7EAE-2C8A-EB58-1DE1-895EDF5E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44338-5AB9-B3B2-92DD-C47442706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261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en-US" i="1" dirty="0"/>
              <a:t>Most Popular Movie</a:t>
            </a:r>
            <a:r>
              <a:rPr lang="sr-Latn-RS" dirty="0"/>
              <a:t> komponenta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3147"/>
            <a:ext cx="8596668" cy="4608218"/>
          </a:xfrm>
        </p:spPr>
        <p:txBody>
          <a:bodyPr>
            <a:normAutofit/>
          </a:bodyPr>
          <a:lstStyle/>
          <a:p>
            <a:r>
              <a:rPr lang="sr-Latn-RS" dirty="0"/>
              <a:t>Možemo sada napraviti promene u </a:t>
            </a:r>
            <a:r>
              <a:rPr lang="sr-Latn-RS" i="1" dirty="0"/>
              <a:t>.ts</a:t>
            </a:r>
            <a:r>
              <a:rPr lang="sr-Latn-RS" dirty="0"/>
              <a:t> fajlu – prvenstveno, možemo promeniti sam </a:t>
            </a:r>
            <a:r>
              <a:rPr lang="sr-Latn-RS" i="1" dirty="0"/>
              <a:t>tag</a:t>
            </a:r>
            <a:r>
              <a:rPr lang="sr-Latn-RS" dirty="0"/>
              <a:t> koji će predstavljati ovu komponentu</a:t>
            </a:r>
          </a:p>
          <a:p>
            <a:r>
              <a:rPr lang="sr-Latn-RS" dirty="0"/>
              <a:t>Kada se komponenta generiše, </a:t>
            </a:r>
            <a:r>
              <a:rPr lang="sr-Latn-RS" i="1" dirty="0"/>
              <a:t>Angular</a:t>
            </a:r>
            <a:r>
              <a:rPr lang="sr-Latn-RS" dirty="0"/>
              <a:t> doda i </a:t>
            </a:r>
            <a:r>
              <a:rPr lang="en-US" dirty="0"/>
              <a:t>“</a:t>
            </a:r>
            <a:r>
              <a:rPr lang="sr-Latn-RS" i="1" dirty="0"/>
              <a:t>app-</a:t>
            </a:r>
            <a:r>
              <a:rPr lang="en-US" dirty="0"/>
              <a:t>”</a:t>
            </a:r>
            <a:r>
              <a:rPr lang="sr-Latn-RS" dirty="0"/>
              <a:t> kao prefiks samog taga komponente; ovaj prefiks (ukoliko to i želimo) možemo da obrišemo – nije neophodno</a:t>
            </a:r>
          </a:p>
          <a:p>
            <a:r>
              <a:rPr lang="sr-Latn-RS" dirty="0"/>
              <a:t>Bitno je dakle, ukoliko menjamo sam tag komponente, da imamo u vidu da onda na svim mestima gde samu komponentu koristimo sa starim tagom, treba da ažuriramo da se nov koristi – zato je bolje odmah po kreiranju komponente promisliti o adekvatnom tagu, jer u ovom momentu komponentu i dalje niko ne koristi (tek je generisana)</a:t>
            </a:r>
          </a:p>
          <a:p>
            <a:r>
              <a:rPr lang="sr-Latn-RS" dirty="0"/>
              <a:t>Potom možemo dodati </a:t>
            </a:r>
            <a:r>
              <a:rPr lang="sr-Latn-RS" i="1" dirty="0"/>
              <a:t>showMostPopularMovie()</a:t>
            </a:r>
            <a:r>
              <a:rPr lang="sr-Latn-RS" dirty="0"/>
              <a:t> funkciju i jedan atribut unutar same klase, tipa string, a nazvaćemo ga </a:t>
            </a:r>
            <a:r>
              <a:rPr lang="sr-Latn-RS" i="1" dirty="0"/>
              <a:t>mostPopularMovie</a:t>
            </a:r>
            <a:endParaRPr lang="sr-Latn-RS" dirty="0"/>
          </a:p>
          <a:p>
            <a:r>
              <a:rPr lang="sr-Latn-RS" dirty="0"/>
              <a:t>Za početak, </a:t>
            </a:r>
            <a:r>
              <a:rPr lang="sr-Latn-RS" i="1" dirty="0"/>
              <a:t>showMostPopularMovie()</a:t>
            </a:r>
            <a:r>
              <a:rPr lang="sr-Latn-RS" dirty="0"/>
              <a:t> može </a:t>
            </a:r>
            <a:r>
              <a:rPr lang="sr-Latn-RS" i="1" dirty="0"/>
              <a:t>hardcode</a:t>
            </a:r>
            <a:r>
              <a:rPr lang="sr-Latn-RS" dirty="0"/>
              <a:t>-ovano da postavi vrednost </a:t>
            </a:r>
            <a:r>
              <a:rPr lang="sr-Latn-RS" i="1" dirty="0"/>
              <a:t>mostPopularMovie</a:t>
            </a:r>
            <a:r>
              <a:rPr lang="sr-Latn-RS" dirty="0"/>
              <a:t> na npr. </a:t>
            </a:r>
            <a:r>
              <a:rPr lang="sr-Latn-RS" i="1" dirty="0"/>
              <a:t>„Harry Potter“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0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B52AA4-39D1-51C5-34D3-160785C0D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6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4F4C5-C074-C6CC-FC0D-645EFD67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2A57B-7776-A271-45A0-71A1632B9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22FA7-7010-974E-867D-99D507EFC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8019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en-US" i="1" dirty="0"/>
              <a:t>Most Popular Movie</a:t>
            </a:r>
            <a:r>
              <a:rPr lang="sr-Latn-RS" dirty="0"/>
              <a:t> komponenta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7460"/>
            <a:ext cx="8596668" cy="4683905"/>
          </a:xfrm>
        </p:spPr>
        <p:txBody>
          <a:bodyPr>
            <a:normAutofit/>
          </a:bodyPr>
          <a:lstStyle/>
          <a:p>
            <a:r>
              <a:rPr lang="sr-Latn-RS" dirty="0"/>
              <a:t>Iako smo u pozivu same </a:t>
            </a:r>
            <a:r>
              <a:rPr lang="sr-Latn-RS" i="1" dirty="0"/>
              <a:t>showMostPopularMovie()</a:t>
            </a:r>
            <a:r>
              <a:rPr lang="sr-Latn-RS" dirty="0"/>
              <a:t> funkcije postavili vrednost </a:t>
            </a:r>
            <a:r>
              <a:rPr lang="sr-Latn-RS" i="1" dirty="0"/>
              <a:t>mostPopularMovie</a:t>
            </a:r>
            <a:r>
              <a:rPr lang="sr-Latn-RS" dirty="0"/>
              <a:t> promenljive (preciznije atributa), ova vrednost se nigde neće ispisati</a:t>
            </a:r>
          </a:p>
          <a:p>
            <a:r>
              <a:rPr lang="sr-Latn-RS" dirty="0"/>
              <a:t>Mi dakle želimo da se ta vrednost ispiše unutar same labele koju smo malo pre definisali</a:t>
            </a:r>
          </a:p>
          <a:p>
            <a:r>
              <a:rPr lang="sr-Latn-RS" i="1" dirty="0"/>
              <a:t>Angular</a:t>
            </a:r>
            <a:r>
              <a:rPr lang="sr-Latn-RS" dirty="0"/>
              <a:t> ima veoma jednostavan mehanizam da vrednosti koje su sačuvane unutar atributa klasa koje predstavljaju same komponente jednostavno i ispišu</a:t>
            </a:r>
          </a:p>
          <a:p>
            <a:r>
              <a:rPr lang="sr-Latn-RS" dirty="0"/>
              <a:t>Unutar </a:t>
            </a:r>
            <a:r>
              <a:rPr lang="sr-Latn-RS" i="1" dirty="0"/>
              <a:t>.html</a:t>
            </a:r>
            <a:r>
              <a:rPr lang="sr-Latn-RS" dirty="0"/>
              <a:t> stranice, na mestu gde se želi takav ispis, jednostavno staviti:</a:t>
            </a:r>
            <a:br>
              <a:rPr lang="sr-Latn-RS" dirty="0"/>
            </a:br>
            <a:r>
              <a:rPr lang="en-US" i="1" dirty="0"/>
              <a:t>{{ </a:t>
            </a:r>
            <a:r>
              <a:rPr lang="sr-Latn-RS" i="1" dirty="0"/>
              <a:t>ime_atributa</a:t>
            </a:r>
            <a:r>
              <a:rPr lang="sr-Cyrl-RS" i="1" dirty="0"/>
              <a:t> </a:t>
            </a:r>
            <a:r>
              <a:rPr lang="en-US" i="1" dirty="0"/>
              <a:t>}}</a:t>
            </a:r>
            <a:endParaRPr lang="sr-Latn-RS" i="1" dirty="0"/>
          </a:p>
          <a:p>
            <a:r>
              <a:rPr lang="sr-Latn-RS" dirty="0"/>
              <a:t>U našem slučaju: </a:t>
            </a:r>
            <a:r>
              <a:rPr lang="en-US" i="1" dirty="0"/>
              <a:t>&lt;</a:t>
            </a:r>
            <a:r>
              <a:rPr lang="sr-Latn-RS" i="1" dirty="0"/>
              <a:t>label</a:t>
            </a:r>
            <a:r>
              <a:rPr lang="en-US" i="1" dirty="0"/>
              <a:t>&gt;{{</a:t>
            </a:r>
            <a:r>
              <a:rPr lang="sr-Latn-RS" i="1" dirty="0"/>
              <a:t> mostPopularMovie </a:t>
            </a:r>
            <a:r>
              <a:rPr lang="en-US" i="1" dirty="0"/>
              <a:t>}}&lt;</a:t>
            </a:r>
            <a:r>
              <a:rPr lang="sr-Latn-RS" i="1" dirty="0"/>
              <a:t>/label</a:t>
            </a:r>
            <a:r>
              <a:rPr lang="en-US" i="1" dirty="0"/>
              <a:t>&gt;</a:t>
            </a:r>
            <a:endParaRPr lang="sr-Latn-RS" dirty="0"/>
          </a:p>
          <a:p>
            <a:r>
              <a:rPr lang="sr-Latn-RS" dirty="0"/>
              <a:t>Dobra stvar </a:t>
            </a:r>
            <a:r>
              <a:rPr lang="sr-Latn-RS" i="1" dirty="0"/>
              <a:t>Angular</a:t>
            </a:r>
            <a:r>
              <a:rPr lang="sr-Latn-RS" dirty="0"/>
              <a:t>-a je da </a:t>
            </a:r>
            <a:r>
              <a:rPr lang="sr-Latn-RS" u="sng" dirty="0"/>
              <a:t>svakog puta</a:t>
            </a:r>
            <a:r>
              <a:rPr lang="sr-Latn-RS" dirty="0"/>
              <a:t> kada se vrednost atributa </a:t>
            </a:r>
            <a:r>
              <a:rPr lang="sr-Latn-RS" i="1" dirty="0"/>
              <a:t>mostPopularMovie</a:t>
            </a:r>
            <a:r>
              <a:rPr lang="sr-Latn-RS" dirty="0"/>
              <a:t> promeni, to će se oslikati i na </a:t>
            </a:r>
            <a:r>
              <a:rPr lang="sr-Latn-RS" i="1" dirty="0"/>
              <a:t>UI</a:t>
            </a:r>
            <a:r>
              <a:rPr lang="sr-Latn-RS" dirty="0"/>
              <a:t>-u, odnosno, nova vrednost će biti ispisana!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1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F3CB53-AB68-4DC7-01D0-3B73309F0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89B33-2347-93F5-EAE6-37B472C8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88C32-5D63-7CCA-6C55-6D2253CD8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75057-A992-A169-EA87-DE12C0997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881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dirty="0"/>
              <a:t>Upotreba komponente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8654"/>
            <a:ext cx="8596668" cy="4502711"/>
          </a:xfrm>
        </p:spPr>
        <p:txBody>
          <a:bodyPr>
            <a:normAutofit/>
          </a:bodyPr>
          <a:lstStyle/>
          <a:p>
            <a:r>
              <a:rPr lang="sr-Latn-RS" dirty="0"/>
              <a:t>Međutim, kada pogledamo </a:t>
            </a:r>
            <a:r>
              <a:rPr lang="sr-Latn-RS" i="1" dirty="0"/>
              <a:t>browser</a:t>
            </a:r>
            <a:r>
              <a:rPr lang="sr-Latn-RS" dirty="0"/>
              <a:t>, on je i dalje prazan</a:t>
            </a:r>
          </a:p>
          <a:p>
            <a:r>
              <a:rPr lang="sr-Latn-RS" dirty="0"/>
              <a:t>Ideja je da smo samo kreirali komponentu, ali, nigde je nismo upotrebili</a:t>
            </a:r>
          </a:p>
          <a:p>
            <a:r>
              <a:rPr lang="sr-Latn-RS" dirty="0"/>
              <a:t>To je kao da imamo npr. </a:t>
            </a:r>
            <a:r>
              <a:rPr lang="en-US" i="1" dirty="0"/>
              <a:t>&lt;table&gt;</a:t>
            </a:r>
            <a:r>
              <a:rPr lang="en-US" dirty="0"/>
              <a:t> </a:t>
            </a:r>
            <a:r>
              <a:rPr lang="sr-Latn-RS" dirty="0"/>
              <a:t>tag na raspolaganju, ali ga nigde ne upotrebimo!</a:t>
            </a:r>
          </a:p>
          <a:p>
            <a:r>
              <a:rPr lang="sr-Latn-RS" dirty="0"/>
              <a:t>Naša </a:t>
            </a:r>
            <a:r>
              <a:rPr lang="sr-Latn-RS" i="1" dirty="0"/>
              <a:t>app</a:t>
            </a:r>
            <a:r>
              <a:rPr lang="sr-Latn-RS" dirty="0"/>
              <a:t> komponenta je prazna: možemo u njenom </a:t>
            </a:r>
            <a:r>
              <a:rPr lang="sr-Latn-RS" i="1" dirty="0"/>
              <a:t>.html</a:t>
            </a:r>
            <a:r>
              <a:rPr lang="sr-Latn-RS" dirty="0"/>
              <a:t> fajlu da upotrebimo našu novu komponentu!</a:t>
            </a:r>
            <a:endParaRPr lang="en-US" dirty="0"/>
          </a:p>
          <a:p>
            <a:r>
              <a:rPr lang="sr-Latn-RS" dirty="0"/>
              <a:t>Kada upotrebimo samu komponentu, u </a:t>
            </a:r>
            <a:r>
              <a:rPr lang="sr-Latn-RS" i="1" dirty="0"/>
              <a:t>browser</a:t>
            </a:r>
            <a:r>
              <a:rPr lang="sr-Latn-RS" dirty="0"/>
              <a:t>-u će se ona sada pojaviti, i klikom na </a:t>
            </a:r>
            <a:r>
              <a:rPr lang="sr-Latn-RS" i="1" dirty="0"/>
              <a:t>button</a:t>
            </a:r>
            <a:r>
              <a:rPr lang="sr-Latn-RS" dirty="0"/>
              <a:t>, ispod će se pojaviti </a:t>
            </a:r>
            <a:r>
              <a:rPr lang="sr-Latn-RS" i="1" dirty="0"/>
              <a:t>„Harry Potter“</a:t>
            </a:r>
            <a:endParaRPr lang="sr-Latn-R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1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F41392F-8F7B-80A8-6370-98DF158D1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F17D8-633B-C6EB-5D40-08F850C34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68A1E-7B64-488B-3BFF-C901C4C4F1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C6E97-0B82-6050-EF72-FCDCD966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9621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B4F234-46F9-C26D-44C2-D785186AE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F2973-05B2-369A-98CC-C4D206916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69264-0682-D305-E5FE-C7FDAADAA4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A57E6-448D-FBB2-51AE-81C9FD266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0950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68AFF9-0462-A9EA-E811-DA335692A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72C3B-7685-6011-8878-689EF2538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4D72F-4587-91CA-48D5-7763E30498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62E37-C192-9700-7C5C-A9D6ED1D4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6478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dirty="0"/>
              <a:t>Višestruka (re)upotreba komponente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4354"/>
            <a:ext cx="8596668" cy="4617012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Pored toga što je sam kod organizovaniji kada koristimo komponente, svaka komponenta je takođe </a:t>
            </a:r>
            <a:r>
              <a:rPr lang="sr-Latn-RS" u="sng" dirty="0"/>
              <a:t>reupotrebljiva</a:t>
            </a:r>
            <a:r>
              <a:rPr lang="sr-Latn-RS" dirty="0"/>
              <a:t> – možemo je upotrebiti više puta</a:t>
            </a:r>
          </a:p>
          <a:p>
            <a:r>
              <a:rPr lang="sr-Latn-RS" dirty="0"/>
              <a:t>Kao primer, možemo ubaciti sam tag komponente još dva puta unutar </a:t>
            </a:r>
            <a:r>
              <a:rPr lang="sr-Latn-RS" i="1" dirty="0"/>
              <a:t>app</a:t>
            </a:r>
            <a:r>
              <a:rPr lang="sr-Latn-RS" dirty="0"/>
              <a:t> komponente</a:t>
            </a:r>
          </a:p>
          <a:p>
            <a:r>
              <a:rPr lang="sr-Latn-RS" dirty="0"/>
              <a:t>Inače, komponente se ne moraju koristiti samo unutar </a:t>
            </a:r>
            <a:r>
              <a:rPr lang="sr-Latn-RS" i="1" dirty="0"/>
              <a:t>app</a:t>
            </a:r>
            <a:r>
              <a:rPr lang="sr-Latn-RS" dirty="0"/>
              <a:t> komponente – čak i manje aplikacije imaju solidan broj komponenti, a jedna komponenta može da koristi drugu, pa se time praktično pravi </a:t>
            </a:r>
            <a:r>
              <a:rPr lang="sr-Latn-RS" u="sng" dirty="0"/>
              <a:t>hijerarhija</a:t>
            </a:r>
            <a:r>
              <a:rPr lang="sr-Latn-RS" dirty="0"/>
              <a:t> komponenti</a:t>
            </a:r>
          </a:p>
          <a:p>
            <a:r>
              <a:rPr lang="sr-Latn-RS" dirty="0"/>
              <a:t>Bitno je dakle razumeti da na mestu upotrebe komponente, praktično se njen </a:t>
            </a:r>
            <a:r>
              <a:rPr lang="sr-Latn-RS" i="1" dirty="0"/>
              <a:t>HTML</a:t>
            </a:r>
            <a:r>
              <a:rPr lang="sr-Latn-RS" dirty="0"/>
              <a:t> kod stavlja, odnosno zamenjuje (engl. </a:t>
            </a:r>
            <a:r>
              <a:rPr lang="sr-Latn-RS" i="1" dirty="0"/>
              <a:t>replace</a:t>
            </a:r>
            <a:r>
              <a:rPr lang="sr-Latn-RS" dirty="0"/>
              <a:t>)</a:t>
            </a:r>
          </a:p>
          <a:p>
            <a:r>
              <a:rPr lang="sr-Latn-RS" dirty="0"/>
              <a:t>Takođe, svako pojavljivanje komponente (engl. </a:t>
            </a:r>
            <a:r>
              <a:rPr lang="sr-Latn-RS" i="1" dirty="0"/>
              <a:t>instance</a:t>
            </a:r>
            <a:r>
              <a:rPr lang="sr-Latn-RS" dirty="0"/>
              <a:t>) ima svoje zasebno stanje, kao što recimo objekti neke klase imaju svoja stanja – ne utiču jedni na druge</a:t>
            </a:r>
          </a:p>
          <a:p>
            <a:r>
              <a:rPr lang="sr-Latn-RS" dirty="0"/>
              <a:t>U našem primeru, sa 3 </a:t>
            </a:r>
            <a:r>
              <a:rPr lang="sr-Latn-RS" i="1" dirty="0"/>
              <a:t>most-popular-movie</a:t>
            </a:r>
            <a:r>
              <a:rPr lang="sr-Latn-RS" dirty="0"/>
              <a:t> komponente, recimo, ako na trećoj kliknemo </a:t>
            </a:r>
            <a:r>
              <a:rPr lang="sr-Latn-RS" i="1" dirty="0"/>
              <a:t>button</a:t>
            </a:r>
            <a:r>
              <a:rPr lang="sr-Latn-RS" dirty="0"/>
              <a:t>, samo ispod njega se pojavljuje </a:t>
            </a:r>
            <a:r>
              <a:rPr lang="sr-Latn-RS" i="1" dirty="0"/>
              <a:t>„Harry Potter“</a:t>
            </a:r>
            <a:r>
              <a:rPr lang="sr-Latn-RS" dirty="0"/>
              <a:t>, međutim, ostale 2 i dalje ostaju kakve su bile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0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dirty="0"/>
              <a:t>Princip komponenti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0056"/>
            <a:ext cx="8596668" cy="4631308"/>
          </a:xfrm>
        </p:spPr>
        <p:txBody>
          <a:bodyPr>
            <a:normAutofit/>
          </a:bodyPr>
          <a:lstStyle/>
          <a:p>
            <a:r>
              <a:rPr lang="sr-Latn-RS" dirty="0"/>
              <a:t>Postoji naravno osnovna (engl. </a:t>
            </a:r>
            <a:r>
              <a:rPr lang="sr-Latn-RS" i="1" dirty="0"/>
              <a:t>root</a:t>
            </a:r>
            <a:r>
              <a:rPr lang="sr-Latn-RS" dirty="0"/>
              <a:t>) komponenta od koje aplikacija praktično kreće (često se naziva i </a:t>
            </a:r>
            <a:r>
              <a:rPr lang="sr-Latn-RS" i="1" dirty="0"/>
              <a:t>AppComponent</a:t>
            </a:r>
            <a:r>
              <a:rPr lang="sr-Latn-RS" dirty="0"/>
              <a:t>)</a:t>
            </a:r>
          </a:p>
          <a:p>
            <a:r>
              <a:rPr lang="sr-Latn-RS" dirty="0"/>
              <a:t>Ona se naravno stavlja u sam </a:t>
            </a:r>
            <a:r>
              <a:rPr lang="sr-Latn-RS" i="1" dirty="0"/>
              <a:t>body</a:t>
            </a:r>
            <a:r>
              <a:rPr lang="sr-Latn-RS" dirty="0"/>
              <a:t> </a:t>
            </a:r>
            <a:r>
              <a:rPr lang="sr-Latn-RS" i="1" dirty="0"/>
              <a:t>HTML</a:t>
            </a:r>
            <a:r>
              <a:rPr lang="sr-Latn-RS" dirty="0"/>
              <a:t> dokumenta, tj. </a:t>
            </a:r>
            <a:r>
              <a:rPr lang="sr-Latn-RS" i="1" dirty="0"/>
              <a:t>HTML</a:t>
            </a:r>
            <a:r>
              <a:rPr lang="sr-Latn-RS" dirty="0"/>
              <a:t> stranice</a:t>
            </a:r>
          </a:p>
          <a:p>
            <a:r>
              <a:rPr lang="sr-Latn-RS" dirty="0"/>
              <a:t>Mi dalje možemo da pravimo naše komponente i dodajemo ih proizvoljno na mestima gde želimo</a:t>
            </a:r>
          </a:p>
          <a:p>
            <a:r>
              <a:rPr lang="sr-Latn-RS" dirty="0"/>
              <a:t>Naravno, sve što smo mogli da radimo u običnoj varijanti razvoja </a:t>
            </a:r>
            <a:r>
              <a:rPr lang="sr-Latn-RS" i="1" dirty="0"/>
              <a:t>frontend</a:t>
            </a:r>
            <a:r>
              <a:rPr lang="sr-Latn-RS" dirty="0"/>
              <a:t> aplikacija (praktično što smo do sada radili), moguće je koristiti i u </a:t>
            </a:r>
            <a:r>
              <a:rPr lang="sr-Latn-RS" i="1" dirty="0"/>
              <a:t>Angular</a:t>
            </a:r>
            <a:r>
              <a:rPr lang="sr-Latn-RS" dirty="0"/>
              <a:t>-u</a:t>
            </a:r>
          </a:p>
          <a:p>
            <a:r>
              <a:rPr lang="sr-Latn-RS" dirty="0"/>
              <a:t>Npr. možemo koristiti </a:t>
            </a:r>
            <a:r>
              <a:rPr lang="sr-Latn-RS" i="1" dirty="0"/>
              <a:t>fetch API</a:t>
            </a:r>
            <a:r>
              <a:rPr lang="sr-Latn-RS" dirty="0"/>
              <a:t> kako bismo slali zahteve </a:t>
            </a:r>
            <a:r>
              <a:rPr lang="sr-Latn-RS" i="1" dirty="0"/>
              <a:t>backend</a:t>
            </a:r>
            <a:r>
              <a:rPr lang="sr-Latn-RS" dirty="0"/>
              <a:t> aplikaciji</a:t>
            </a:r>
          </a:p>
          <a:p>
            <a:r>
              <a:rPr lang="sr-Latn-RS" dirty="0"/>
              <a:t>Ipak, </a:t>
            </a:r>
            <a:r>
              <a:rPr lang="sr-Latn-RS" i="1" dirty="0"/>
              <a:t>Angular</a:t>
            </a:r>
            <a:r>
              <a:rPr lang="sr-Latn-RS" dirty="0"/>
              <a:t> ima u sebi izgrađen jači sistem od </a:t>
            </a:r>
            <a:r>
              <a:rPr lang="sr-Latn-RS" i="1" dirty="0"/>
              <a:t>fetch API</a:t>
            </a:r>
            <a:r>
              <a:rPr lang="sr-Latn-RS" dirty="0"/>
              <a:t>-ja kog daje programerima na raspolaganje, i njega zapravo treba koristiti</a:t>
            </a:r>
          </a:p>
          <a:p>
            <a:r>
              <a:rPr lang="sr-Latn-RS" dirty="0"/>
              <a:t>Pored komponenti, postoje i drugi organizacioni principi u samom </a:t>
            </a:r>
            <a:r>
              <a:rPr lang="sr-Latn-RS" i="1" dirty="0"/>
              <a:t>Angular</a:t>
            </a:r>
            <a:r>
              <a:rPr lang="sr-Latn-RS" dirty="0"/>
              <a:t>-u, koji čine da je kod, pa i sam projekat mnogo organizovaniji, što je veoma važno u industriji i praksi, naročito kada na njima radi velik broj inženjera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2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091499-38A6-3156-3CB6-1A302ACC9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4E234-4AF9-9747-151F-CCC45ACC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C9E7D-2D05-3EA3-0C31-91D2D5DE69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19DC4-5B2A-BA56-19EA-A2D02481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55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6B98BA-68D6-1544-FD96-112FA1724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0932C-3BD4-AFB4-EE9D-36D059406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5FD09-AE1B-3244-F075-4AA04019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C558B-5601-2DAB-1A30-4CEB5DFB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7582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i="1" dirty="0"/>
              <a:t>Most Popular Movie</a:t>
            </a:r>
            <a:r>
              <a:rPr lang="sr-Latn-RS" dirty="0"/>
              <a:t> komponenta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4354"/>
            <a:ext cx="8596668" cy="4617012"/>
          </a:xfrm>
        </p:spPr>
        <p:txBody>
          <a:bodyPr>
            <a:normAutofit/>
          </a:bodyPr>
          <a:lstStyle/>
          <a:p>
            <a:r>
              <a:rPr lang="sr-Latn-RS" dirty="0"/>
              <a:t>Ipak, mi ne želimo da uvek ispišemo </a:t>
            </a:r>
            <a:r>
              <a:rPr lang="sr-Latn-RS" i="1" dirty="0"/>
              <a:t>„Harry Potter“</a:t>
            </a:r>
            <a:r>
              <a:rPr lang="sr-Latn-RS" dirty="0"/>
              <a:t> u momentu kada korisnik klikne na </a:t>
            </a:r>
            <a:r>
              <a:rPr lang="sr-Latn-RS" i="1" dirty="0"/>
              <a:t>button</a:t>
            </a:r>
            <a:r>
              <a:rPr lang="sr-Latn-RS" dirty="0"/>
              <a:t> – zapravo želimo da pozovemo </a:t>
            </a:r>
            <a:r>
              <a:rPr lang="sr-Latn-RS" i="1" dirty="0"/>
              <a:t>backend</a:t>
            </a:r>
            <a:r>
              <a:rPr lang="sr-Latn-RS" dirty="0"/>
              <a:t> koji će nam konkretno dati traženi podatak</a:t>
            </a:r>
          </a:p>
          <a:p>
            <a:r>
              <a:rPr lang="sr-Latn-RS" dirty="0"/>
              <a:t>Ovo možemo odraditi pomoću </a:t>
            </a:r>
            <a:r>
              <a:rPr lang="sr-Latn-RS" i="1" dirty="0"/>
              <a:t>fetch API</a:t>
            </a:r>
            <a:r>
              <a:rPr lang="sr-Latn-RS" dirty="0"/>
              <a:t>-ja, međutim, </a:t>
            </a:r>
            <a:r>
              <a:rPr lang="sr-Latn-RS" i="1" dirty="0"/>
              <a:t>Angular</a:t>
            </a:r>
            <a:r>
              <a:rPr lang="sr-Latn-RS" dirty="0"/>
              <a:t> ima svoj mehanizam koji suštinski radi isto, ali je mnogo pravilnije koristiti taj mehanizam</a:t>
            </a:r>
          </a:p>
          <a:p>
            <a:r>
              <a:rPr lang="sr-Latn-RS" dirty="0"/>
              <a:t>Ipak, za njegovo korišćenje, neophodno je razumevanje solidnog broja drugih koncepata (</a:t>
            </a:r>
            <a:r>
              <a:rPr lang="sr-Latn-RS" i="1" dirty="0"/>
              <a:t>Modules</a:t>
            </a:r>
            <a:r>
              <a:rPr lang="sr-Latn-RS" dirty="0"/>
              <a:t>, </a:t>
            </a:r>
            <a:r>
              <a:rPr lang="sr-Latn-RS" i="1" dirty="0"/>
              <a:t>TypeScript import</a:t>
            </a:r>
            <a:r>
              <a:rPr lang="sr-Latn-RS" dirty="0"/>
              <a:t>, </a:t>
            </a:r>
            <a:r>
              <a:rPr lang="sr-Latn-RS" i="1" dirty="0"/>
              <a:t>Module Import</a:t>
            </a:r>
            <a:r>
              <a:rPr lang="sr-Latn-RS" dirty="0"/>
              <a:t>, </a:t>
            </a:r>
            <a:r>
              <a:rPr lang="sr-Latn-RS" i="1" dirty="0"/>
              <a:t>Services</a:t>
            </a:r>
            <a:r>
              <a:rPr lang="sr-Latn-RS" dirty="0"/>
              <a:t>, </a:t>
            </a:r>
            <a:r>
              <a:rPr lang="sr-Latn-RS" i="1" dirty="0"/>
              <a:t>Dependency Injection &amp; Injectables</a:t>
            </a:r>
            <a:r>
              <a:rPr lang="sr-Latn-RS" dirty="0"/>
              <a:t>, </a:t>
            </a:r>
            <a:r>
              <a:rPr lang="sr-Latn-RS" i="1" dirty="0"/>
              <a:t>Observables</a:t>
            </a:r>
            <a:r>
              <a:rPr lang="sr-Latn-RS" dirty="0"/>
              <a:t>, ...)</a:t>
            </a:r>
          </a:p>
          <a:p>
            <a:r>
              <a:rPr lang="sr-Latn-RS" dirty="0"/>
              <a:t>Zbog toga, iskoristićemo </a:t>
            </a:r>
            <a:r>
              <a:rPr lang="sr-Latn-RS" i="1" dirty="0"/>
              <a:t>fetch API</a:t>
            </a:r>
            <a:r>
              <a:rPr lang="sr-Latn-RS" dirty="0"/>
              <a:t> kako bismo napravili poziv na isti način kao što smo to i ranije radili</a:t>
            </a:r>
          </a:p>
          <a:p>
            <a:r>
              <a:rPr lang="sr-Latn-RS" dirty="0"/>
              <a:t>Naravno, vratićemo se nazad na korišćenje samo jedne komponente!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5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796BB4-EA5F-15F7-CF89-C8479D549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6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21E20-8E9D-67A1-9C34-A081B6895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E35BF-94F8-E77D-D8F6-3A55E031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F32DA-782B-2DFC-2500-1FA1E1A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44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dirty="0"/>
              <a:t>Anonimna funkcija vs. Lambda izraz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1690"/>
            <a:ext cx="8596668" cy="4699676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Ranije smo u </a:t>
            </a:r>
            <a:r>
              <a:rPr lang="sr-Latn-RS" i="1" dirty="0"/>
              <a:t>.then()</a:t>
            </a:r>
            <a:r>
              <a:rPr lang="sr-Latn-RS" dirty="0"/>
              <a:t> funkciji prosleđivali direktno </a:t>
            </a:r>
            <a:r>
              <a:rPr lang="sr-Latn-RS" i="1" dirty="0"/>
              <a:t>function callback(value)</a:t>
            </a:r>
            <a:r>
              <a:rPr lang="sr-Latn-RS" dirty="0"/>
              <a:t> kao funkciju koju </a:t>
            </a:r>
            <a:r>
              <a:rPr lang="sr-Latn-RS" i="1" dirty="0"/>
              <a:t>Promise</a:t>
            </a:r>
            <a:r>
              <a:rPr lang="sr-Latn-RS" dirty="0"/>
              <a:t> treba da pozove kada bude završen</a:t>
            </a:r>
          </a:p>
          <a:p>
            <a:r>
              <a:rPr lang="sr-Latn-RS" dirty="0"/>
              <a:t>Ovakva funkcija se naziva anonimnom; mada, mi smo joj davali ime </a:t>
            </a:r>
            <a:r>
              <a:rPr lang="sr-Latn-RS" i="1" dirty="0"/>
              <a:t>callback</a:t>
            </a:r>
            <a:r>
              <a:rPr lang="sr-Latn-RS" dirty="0"/>
              <a:t> – ideja je da u ovakvom kontekstu, kada funkciju prosleđujemo kroz neki parametar, ne moramo da joj navodimo ime, pa se ime </a:t>
            </a:r>
            <a:r>
              <a:rPr lang="sr-Latn-RS" i="1" dirty="0"/>
              <a:t>callback</a:t>
            </a:r>
            <a:r>
              <a:rPr lang="sr-Latn-RS" dirty="0"/>
              <a:t> u potpunosti može izbaciti, gde bismo pisali direktno </a:t>
            </a:r>
            <a:r>
              <a:rPr lang="sr-Latn-RS" i="1" dirty="0"/>
              <a:t>function (value)</a:t>
            </a:r>
            <a:r>
              <a:rPr lang="sr-Latn-RS" dirty="0"/>
              <a:t> – ovo bi zaista bila prava anonimna funkcija (ime joj ne znamo, a niti nam je bitno!)</a:t>
            </a:r>
          </a:p>
          <a:p>
            <a:r>
              <a:rPr lang="sr-Latn-RS" dirty="0"/>
              <a:t>Drugi način kako se funkcije mogu definisati je pomoću lambda izraza – jednostavno se u zagradi navode parametri, a zatim se stavi znak </a:t>
            </a:r>
            <a:r>
              <a:rPr lang="en-US" dirty="0"/>
              <a:t>‘=&gt;’</a:t>
            </a:r>
            <a:r>
              <a:rPr lang="sr-Latn-RS" dirty="0"/>
              <a:t>, odnosno </a:t>
            </a:r>
            <a:r>
              <a:rPr lang="en-US" dirty="0"/>
              <a:t>‘</a:t>
            </a:r>
            <a:r>
              <a:rPr lang="sr-Latn-RS" i="1" dirty="0"/>
              <a:t>(value)</a:t>
            </a:r>
            <a:r>
              <a:rPr lang="en-US" i="1" dirty="0"/>
              <a:t> =&gt;</a:t>
            </a:r>
            <a:r>
              <a:rPr lang="en-US" dirty="0"/>
              <a:t>’</a:t>
            </a:r>
            <a:r>
              <a:rPr lang="sr-Latn-RS" dirty="0"/>
              <a:t> umesto </a:t>
            </a:r>
            <a:r>
              <a:rPr lang="en-US" dirty="0"/>
              <a:t>‘</a:t>
            </a:r>
            <a:r>
              <a:rPr lang="sr-Latn-RS" i="1" dirty="0"/>
              <a:t>function (value)</a:t>
            </a:r>
            <a:r>
              <a:rPr lang="en-US" dirty="0"/>
              <a:t>’, </a:t>
            </a:r>
            <a:r>
              <a:rPr lang="sr-Latn-RS" dirty="0"/>
              <a:t>a zatim nakon bilo koje varijante naravno ide telo same funkcije</a:t>
            </a:r>
          </a:p>
          <a:p>
            <a:r>
              <a:rPr lang="sr-Latn-RS" dirty="0"/>
              <a:t>Iako deluje da znače isto, lambda izrazi </a:t>
            </a:r>
            <a:r>
              <a:rPr lang="sr-Latn-RS" u="sng" dirty="0"/>
              <a:t>nisu</a:t>
            </a:r>
            <a:r>
              <a:rPr lang="sr-Latn-RS" dirty="0"/>
              <a:t> funkcije, ali se mogu čuvati u promenljive (ili prosleđivati kroz parametre) koje se kasnije ponašaju </a:t>
            </a:r>
            <a:r>
              <a:rPr lang="sr-Latn-RS" u="sng" dirty="0"/>
              <a:t>kao</a:t>
            </a:r>
            <a:r>
              <a:rPr lang="sr-Latn-RS" dirty="0"/>
              <a:t> funkcije</a:t>
            </a:r>
          </a:p>
          <a:p>
            <a:r>
              <a:rPr lang="sr-Latn-RS" dirty="0"/>
              <a:t>S obzirom da one nisu funkcije, kontekst im je drugi, pa recimo, možemo da koristimo </a:t>
            </a:r>
            <a:r>
              <a:rPr lang="sr-Latn-RS" i="1" dirty="0"/>
              <a:t>this</a:t>
            </a:r>
            <a:r>
              <a:rPr lang="sr-Latn-RS" dirty="0"/>
              <a:t>, dok u anonimnoj funkciji to ne bismo mogli!</a:t>
            </a:r>
            <a:endParaRPr lang="sr-Latn-RS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6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dirty="0"/>
              <a:t>Komponente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1690"/>
            <a:ext cx="8596668" cy="4699675"/>
          </a:xfrm>
        </p:spPr>
        <p:txBody>
          <a:bodyPr>
            <a:normAutofit/>
          </a:bodyPr>
          <a:lstStyle/>
          <a:p>
            <a:r>
              <a:rPr lang="sr-Latn-RS" dirty="0"/>
              <a:t>Znamo od ranije da nam V5 za </a:t>
            </a:r>
            <a:r>
              <a:rPr lang="sr-Latn-RS" i="1" dirty="0"/>
              <a:t>most-popular</a:t>
            </a:r>
            <a:r>
              <a:rPr lang="sr-Latn-RS" dirty="0"/>
              <a:t> vraća informacije o takvom filmu u </a:t>
            </a:r>
            <a:r>
              <a:rPr lang="sr-Latn-RS" i="1" dirty="0"/>
              <a:t>JSON</a:t>
            </a:r>
            <a:r>
              <a:rPr lang="sr-Latn-RS" dirty="0"/>
              <a:t> formatu</a:t>
            </a:r>
          </a:p>
          <a:p>
            <a:r>
              <a:rPr lang="sr-Latn-RS" dirty="0"/>
              <a:t>Dakle, na raspolaganju nam je više informacija, ali radi jednostavnosti, samo ćemo izvući ime samog filma, a potom ga i prikazati</a:t>
            </a:r>
          </a:p>
          <a:p>
            <a:r>
              <a:rPr lang="sr-Latn-RS" dirty="0"/>
              <a:t>Naravno, možemo ovde biti kreativniji i napraviti ponovo neki vid tabelarnog prikaza (što u ovoj prezentaciji nećemo uraditi)</a:t>
            </a:r>
          </a:p>
          <a:p>
            <a:r>
              <a:rPr lang="sr-Latn-RS" dirty="0"/>
              <a:t>Ovim možemo završiti prethodnu komponentu; zatim, npr. možemo kreirati još jednu komponentu, koja će na klik </a:t>
            </a:r>
            <a:r>
              <a:rPr lang="sr-Latn-RS" i="1" dirty="0"/>
              <a:t>button</a:t>
            </a:r>
            <a:r>
              <a:rPr lang="sr-Latn-RS" dirty="0"/>
              <a:t>-a pozivati </a:t>
            </a:r>
            <a:r>
              <a:rPr lang="sr-Latn-RS" i="1" dirty="0"/>
              <a:t>trending endpoint</a:t>
            </a:r>
            <a:r>
              <a:rPr lang="sr-Latn-RS" dirty="0"/>
              <a:t> i pokazati imena filmova u vidu liste (</a:t>
            </a:r>
            <a:r>
              <a:rPr lang="sr-Latn-RS" i="1" dirty="0"/>
              <a:t>unordered list</a:t>
            </a:r>
            <a:r>
              <a:rPr lang="sr-Latn-RS" dirty="0"/>
              <a:t> - </a:t>
            </a:r>
            <a:r>
              <a:rPr lang="en-US" i="1" dirty="0"/>
              <a:t>&lt;</a:t>
            </a:r>
            <a:r>
              <a:rPr lang="sr-Latn-RS" i="1" dirty="0"/>
              <a:t>ul</a:t>
            </a:r>
            <a:r>
              <a:rPr lang="en-US" i="1" dirty="0"/>
              <a:t>&gt;</a:t>
            </a:r>
            <a:r>
              <a:rPr lang="sr-Latn-RS" dirty="0"/>
              <a:t>)</a:t>
            </a:r>
          </a:p>
          <a:p>
            <a:r>
              <a:rPr lang="sr-Latn-RS" dirty="0"/>
              <a:t>Ova komponenta će biti veoma slična, sa izuzetkom da treba da prikaže niz podataka, a ne samo jedan podatak</a:t>
            </a:r>
          </a:p>
          <a:p>
            <a:r>
              <a:rPr lang="sr-Latn-RS" i="1" dirty="0"/>
              <a:t>Angular</a:t>
            </a:r>
            <a:r>
              <a:rPr lang="sr-Latn-RS" dirty="0"/>
              <a:t> takođe i za ovo ima interesantan mehanizam koji se može upotrebiti za lak prikaz više podataka</a:t>
            </a:r>
          </a:p>
          <a:p>
            <a:r>
              <a:rPr lang="sr-Latn-RS" dirty="0"/>
              <a:t>Generišimo sada novu komponentu – </a:t>
            </a:r>
            <a:r>
              <a:rPr lang="sr-Latn-RS" i="1" dirty="0"/>
              <a:t>trending-movies</a:t>
            </a:r>
            <a:endParaRPr lang="sr-Latn-R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7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826894C-6E2F-483D-C667-C3EC93E68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9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0C09C-1462-3EF3-CC3C-0D853A3CA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649B9-B8C2-DA9E-2980-D5F8D447F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23EFC-B3F0-F8B9-4A28-F1D81EC1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5550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1F3A541C-4818-7193-5807-7DB850020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6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17E7E-AB8B-C297-42E8-56D46C84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91C3B-A865-C399-F19E-0B3E0E5917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74F94-E3B0-9153-1BAD-B94CB71E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6867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49B103-0B13-F6FE-34D5-BDE782BF9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95697-1EE9-8522-090F-BF202B40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C9D92-6FC8-14D6-F605-67A2B8AF29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9433B-9889-7FFF-D25B-F3FB8A25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0062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dirty="0"/>
              <a:t>Tipizacija </a:t>
            </a:r>
            <a:r>
              <a:rPr lang="sr-Latn-RS" i="1" dirty="0"/>
              <a:t>trendingMovies</a:t>
            </a:r>
            <a:r>
              <a:rPr lang="sr-Latn-RS" dirty="0"/>
              <a:t> atributa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4849"/>
            <a:ext cx="8596668" cy="4476516"/>
          </a:xfrm>
        </p:spPr>
        <p:txBody>
          <a:bodyPr>
            <a:normAutofit/>
          </a:bodyPr>
          <a:lstStyle/>
          <a:p>
            <a:r>
              <a:rPr lang="sr-Latn-RS" dirty="0"/>
              <a:t>Inače, </a:t>
            </a:r>
            <a:r>
              <a:rPr lang="sr-Latn-RS" i="1" dirty="0"/>
              <a:t>trendingMovies</a:t>
            </a:r>
            <a:r>
              <a:rPr lang="sr-Latn-RS" dirty="0"/>
              <a:t> atribut je definisan da je niz koji za elemente može da ima bilo šta (engl. </a:t>
            </a:r>
            <a:r>
              <a:rPr lang="sr-Latn-RS" i="1" dirty="0"/>
              <a:t>any</a:t>
            </a:r>
            <a:r>
              <a:rPr lang="sr-Latn-RS" dirty="0"/>
              <a:t>)</a:t>
            </a:r>
          </a:p>
          <a:p>
            <a:r>
              <a:rPr lang="sr-Latn-RS" dirty="0"/>
              <a:t>Generalno, treba izbegavati tip </a:t>
            </a:r>
            <a:r>
              <a:rPr lang="sr-Latn-RS" i="1" dirty="0"/>
              <a:t>any</a:t>
            </a:r>
            <a:r>
              <a:rPr lang="sr-Latn-RS" dirty="0"/>
              <a:t>, međutim, kako mi kroz </a:t>
            </a:r>
            <a:r>
              <a:rPr lang="sr-Latn-RS" i="1" dirty="0"/>
              <a:t>fetch API</a:t>
            </a:r>
            <a:r>
              <a:rPr lang="sr-Latn-RS" dirty="0"/>
              <a:t> dobijamo </a:t>
            </a:r>
            <a:r>
              <a:rPr lang="sr-Latn-RS" i="1" dirty="0"/>
              <a:t>JSON</a:t>
            </a:r>
            <a:r>
              <a:rPr lang="sr-Latn-RS" dirty="0"/>
              <a:t> koji može da bude proizvoljnog formata, ovde je i u redu koristiti </a:t>
            </a:r>
            <a:r>
              <a:rPr lang="sr-Latn-RS" i="1" dirty="0"/>
              <a:t>any</a:t>
            </a:r>
            <a:r>
              <a:rPr lang="sr-Latn-RS" dirty="0"/>
              <a:t> (mada je i ovo veoma loše u praksi)</a:t>
            </a:r>
          </a:p>
          <a:p>
            <a:r>
              <a:rPr lang="sr-Latn-RS" dirty="0"/>
              <a:t>Generalno, tip promenljive se u </a:t>
            </a:r>
            <a:r>
              <a:rPr lang="sr-Latn-RS" i="1" dirty="0"/>
              <a:t>TS</a:t>
            </a:r>
            <a:r>
              <a:rPr lang="sr-Latn-RS" dirty="0"/>
              <a:t>-u navodi nakon imena same promenljive (između ide znak </a:t>
            </a:r>
            <a:r>
              <a:rPr lang="en-US" dirty="0"/>
              <a:t>‘:’</a:t>
            </a:r>
            <a:r>
              <a:rPr lang="sr-Latn-RS" dirty="0"/>
              <a:t>) – a nakon toga opciono može da se postavi inicijalna vrednost</a:t>
            </a:r>
          </a:p>
          <a:p>
            <a:r>
              <a:rPr lang="sr-Latn-RS" dirty="0"/>
              <a:t>Dakle, kod promenljive </a:t>
            </a:r>
            <a:r>
              <a:rPr lang="sr-Latn-RS" i="1" dirty="0"/>
              <a:t>trendingMovies</a:t>
            </a:r>
            <a:r>
              <a:rPr lang="sr-Latn-RS" dirty="0"/>
              <a:t>, </a:t>
            </a:r>
            <a:r>
              <a:rPr lang="en-US" i="1" dirty="0"/>
              <a:t>‘</a:t>
            </a:r>
            <a:r>
              <a:rPr lang="sr-Latn-RS" i="1" dirty="0"/>
              <a:t>: any</a:t>
            </a:r>
            <a:r>
              <a:rPr lang="en-US" i="1" dirty="0"/>
              <a:t>[]’</a:t>
            </a:r>
            <a:r>
              <a:rPr lang="sr-Latn-RS" dirty="0"/>
              <a:t> predstavlja tip, a </a:t>
            </a:r>
            <a:r>
              <a:rPr lang="en-US" i="1" dirty="0"/>
              <a:t>‘</a:t>
            </a:r>
            <a:r>
              <a:rPr lang="sr-Latn-RS" i="1" dirty="0"/>
              <a:t>= </a:t>
            </a:r>
            <a:r>
              <a:rPr lang="en-US" i="1" dirty="0"/>
              <a:t>[]’</a:t>
            </a:r>
            <a:r>
              <a:rPr lang="sr-Latn-RS" dirty="0"/>
              <a:t> predstavlja početnu vrednost</a:t>
            </a:r>
          </a:p>
          <a:p>
            <a:r>
              <a:rPr lang="sr-Latn-RS" dirty="0"/>
              <a:t>Drugim rečima, </a:t>
            </a:r>
            <a:r>
              <a:rPr lang="sr-Latn-RS" i="1" dirty="0"/>
              <a:t>trendingMovies</a:t>
            </a:r>
            <a:r>
              <a:rPr lang="sr-Latn-RS" dirty="0"/>
              <a:t> je niz gde elementi mogu biti bilo šta, a zatim smo mu dodelili početnu vrednost – što je prazan niz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6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EE082D6-FBAF-4A08-9330-EF34F81DC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10029-7AF2-EDDE-B561-E9411C93C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A38B4-1D02-972D-279A-D60219076D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ADD45-84A2-A760-AB91-FB76D7465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553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i="1" dirty="0"/>
              <a:t>Trending Movies</a:t>
            </a:r>
            <a:r>
              <a:rPr lang="sr-Latn-RS" dirty="0"/>
              <a:t> komponenta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1690"/>
            <a:ext cx="8596668" cy="4699675"/>
          </a:xfrm>
        </p:spPr>
        <p:txBody>
          <a:bodyPr>
            <a:normAutofit/>
          </a:bodyPr>
          <a:lstStyle/>
          <a:p>
            <a:r>
              <a:rPr lang="sr-Latn-RS" dirty="0"/>
              <a:t>Možemo videti ovde da kada primimo telo odgovora, ne izvlačimo podatke već ceo niz upisujemo u atribut; naravno, iz niza ćemo posle izvući samo imena filmova, a ostale podatke ćemo zanemariti zbog jednostavnosti</a:t>
            </a:r>
          </a:p>
          <a:p>
            <a:r>
              <a:rPr lang="sr-Latn-RS" dirty="0"/>
              <a:t>Treba sada još da definišemo sam </a:t>
            </a:r>
            <a:r>
              <a:rPr lang="sr-Latn-RS" i="1" dirty="0"/>
              <a:t>UI</a:t>
            </a:r>
            <a:r>
              <a:rPr lang="sr-Latn-RS" dirty="0"/>
              <a:t> za komponentu, tj. </a:t>
            </a:r>
            <a:r>
              <a:rPr lang="sr-Latn-RS" i="1" dirty="0"/>
              <a:t>.html</a:t>
            </a:r>
            <a:r>
              <a:rPr lang="sr-Latn-RS" dirty="0"/>
              <a:t> fajl</a:t>
            </a:r>
          </a:p>
          <a:p>
            <a:r>
              <a:rPr lang="sr-Latn-RS" i="1" dirty="0"/>
              <a:t>UI</a:t>
            </a:r>
            <a:r>
              <a:rPr lang="sr-Latn-RS" dirty="0"/>
              <a:t> treba takođe da sadrži </a:t>
            </a:r>
            <a:r>
              <a:rPr lang="sr-Latn-RS" i="1" dirty="0"/>
              <a:t>button</a:t>
            </a:r>
            <a:r>
              <a:rPr lang="sr-Latn-RS" dirty="0"/>
              <a:t> koji treba da okine </a:t>
            </a:r>
            <a:r>
              <a:rPr lang="sr-Latn-RS" i="1" dirty="0"/>
              <a:t>showTrendingMovies()</a:t>
            </a:r>
            <a:r>
              <a:rPr lang="sr-Latn-RS" dirty="0"/>
              <a:t> funkciju, i sada, umesto labele, </a:t>
            </a:r>
            <a:r>
              <a:rPr lang="en-US" i="1" dirty="0"/>
              <a:t>&lt;</a:t>
            </a:r>
            <a:r>
              <a:rPr lang="sr-Latn-RS" i="1" dirty="0"/>
              <a:t>ul</a:t>
            </a:r>
            <a:r>
              <a:rPr lang="en-US" i="1" dirty="0"/>
              <a:t>&gt;</a:t>
            </a:r>
            <a:r>
              <a:rPr lang="sr-Latn-RS" dirty="0"/>
              <a:t> gde će stajati imena </a:t>
            </a:r>
            <a:r>
              <a:rPr lang="sr-Latn-RS" i="1" dirty="0"/>
              <a:t>trending</a:t>
            </a:r>
            <a:r>
              <a:rPr lang="sr-Latn-RS" dirty="0"/>
              <a:t> filmova</a:t>
            </a:r>
          </a:p>
          <a:p>
            <a:r>
              <a:rPr lang="sr-Latn-RS" dirty="0"/>
              <a:t>Ranije, u običnoj varijanti </a:t>
            </a:r>
            <a:r>
              <a:rPr lang="sr-Latn-RS" i="1" dirty="0"/>
              <a:t>frontend</a:t>
            </a:r>
            <a:r>
              <a:rPr lang="sr-Latn-RS" dirty="0"/>
              <a:t> aplikacije, za ovakvu situaciju smo morali da pišemo </a:t>
            </a:r>
            <a:r>
              <a:rPr lang="sr-Latn-RS" i="1" dirty="0"/>
              <a:t>js</a:t>
            </a:r>
            <a:r>
              <a:rPr lang="sr-Latn-RS" dirty="0"/>
              <a:t> funkciju koja u stringu sadrži </a:t>
            </a:r>
            <a:r>
              <a:rPr lang="sr-Latn-RS" i="1" dirty="0"/>
              <a:t>HTML</a:t>
            </a:r>
            <a:r>
              <a:rPr lang="sr-Latn-RS" dirty="0"/>
              <a:t> kod koji se u nekom momentu puni u sam </a:t>
            </a:r>
            <a:r>
              <a:rPr lang="sr-Latn-RS" i="1" dirty="0"/>
              <a:t>DOM</a:t>
            </a:r>
            <a:r>
              <a:rPr lang="sr-Latn-RS" dirty="0"/>
              <a:t>, obično tako što dohvatimo neki element sa </a:t>
            </a:r>
            <a:r>
              <a:rPr lang="sr-Latn-RS" i="1" dirty="0"/>
              <a:t>document.getElementById()</a:t>
            </a:r>
            <a:r>
              <a:rPr lang="sr-Latn-RS" dirty="0"/>
              <a:t>, a zatim u </a:t>
            </a:r>
            <a:r>
              <a:rPr lang="sr-Latn-RS" i="1" dirty="0"/>
              <a:t>innerHTML</a:t>
            </a:r>
            <a:r>
              <a:rPr lang="sr-Latn-RS" dirty="0"/>
              <a:t> od samog elementa ubacimo nov sadržaj</a:t>
            </a:r>
          </a:p>
          <a:p>
            <a:r>
              <a:rPr lang="sr-Latn-RS" dirty="0"/>
              <a:t>Ovo je dosta nezgodno i veoma podložno greškama – u </a:t>
            </a:r>
            <a:r>
              <a:rPr lang="sr-Latn-RS" i="1" dirty="0"/>
              <a:t>Angular</a:t>
            </a:r>
            <a:r>
              <a:rPr lang="sr-Latn-RS" dirty="0"/>
              <a:t>-u, </a:t>
            </a:r>
            <a:r>
              <a:rPr lang="sr-Latn-RS" u="sng" dirty="0"/>
              <a:t>to se ne radi</a:t>
            </a:r>
            <a:r>
              <a:rPr lang="sr-Latn-RS" dirty="0"/>
              <a:t>, već </a:t>
            </a:r>
            <a:r>
              <a:rPr lang="sr-Latn-RS" i="1" dirty="0"/>
              <a:t>Angular</a:t>
            </a:r>
            <a:r>
              <a:rPr lang="sr-Latn-RS" dirty="0"/>
              <a:t> ima svoje mehanizme koji postižu isti efekat</a:t>
            </a:r>
          </a:p>
          <a:p>
            <a:r>
              <a:rPr lang="sr-Latn-RS" dirty="0"/>
              <a:t>Konkretno, upotrebićemo direktivu </a:t>
            </a:r>
            <a:r>
              <a:rPr lang="sr-Latn-RS" i="1" dirty="0"/>
              <a:t>*ngFor</a:t>
            </a:r>
            <a:endParaRPr lang="sr-Latn-R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C43B3C3-27E1-BE45-70C8-0D836302A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C3222-5318-F5FB-594D-F7E7B0BD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C0319-4407-5488-BA09-7C8B90FC07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96AB9-DDC3-F4C4-DF98-30089D95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9498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EE7A53-725A-09EA-F1AC-2560CFBC7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FEAFC-1924-0B4F-B1BA-A9B3F260C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C3D2F-9519-BA97-7306-A7F0B1B266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E5DD2-762C-7C93-C86B-F41CDE3C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532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93B1B3C7-0E43-E0A2-BFEF-0F65AC8A1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15FC1-3EB9-8691-B6AF-E32357052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C9DE-DE22-A8C5-7266-4ED48C46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EFD76-1F72-6FA6-F928-7E980DF7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7904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83DF9C-EC15-7F80-2179-6B44F7237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21335-9A55-7DB8-8A83-4BBCD3D04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03F3B-87FD-30F1-EDBC-21A0EF71A1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CA3BE-B7EA-495C-950C-99DC4E29B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1165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dirty="0"/>
              <a:t>Direktiva </a:t>
            </a:r>
            <a:r>
              <a:rPr lang="sr-Latn-RS" i="1" dirty="0"/>
              <a:t>*ngFor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4885"/>
            <a:ext cx="8596668" cy="4766480"/>
          </a:xfrm>
        </p:spPr>
        <p:txBody>
          <a:bodyPr>
            <a:normAutofit/>
          </a:bodyPr>
          <a:lstStyle/>
          <a:p>
            <a:r>
              <a:rPr lang="sr-Latn-RS" dirty="0"/>
              <a:t>Direktivnom </a:t>
            </a:r>
            <a:r>
              <a:rPr lang="sr-Latn-RS" i="1" dirty="0"/>
              <a:t>*ngFor</a:t>
            </a:r>
            <a:r>
              <a:rPr lang="sr-Latn-RS" dirty="0"/>
              <a:t> praktično pravimo jednu </a:t>
            </a:r>
            <a:r>
              <a:rPr lang="sr-Latn-RS" i="1" dirty="0"/>
              <a:t>for</a:t>
            </a:r>
            <a:r>
              <a:rPr lang="sr-Latn-RS" dirty="0"/>
              <a:t> petlju nad </a:t>
            </a:r>
            <a:r>
              <a:rPr lang="sr-Latn-RS" i="1" u="sng" dirty="0"/>
              <a:t>UI</a:t>
            </a:r>
            <a:r>
              <a:rPr lang="sr-Latn-RS" u="sng" dirty="0"/>
              <a:t> elementom</a:t>
            </a:r>
            <a:r>
              <a:rPr lang="sr-Latn-RS" dirty="0"/>
              <a:t> gde je sama direktiva specificirana</a:t>
            </a:r>
          </a:p>
          <a:p>
            <a:r>
              <a:rPr lang="sr-Latn-RS" dirty="0"/>
              <a:t>U stringu treba da navedemo praktično izraz koji je sličan </a:t>
            </a:r>
            <a:r>
              <a:rPr lang="sr-Latn-RS" i="1" dirty="0"/>
              <a:t>foreach</a:t>
            </a:r>
            <a:r>
              <a:rPr lang="sr-Latn-RS" dirty="0"/>
              <a:t> petljama – prvo deklarišemo ime promenljive koja će predstavljati element niza tokom iteracije, a zatim nakon ključne reči </a:t>
            </a:r>
            <a:r>
              <a:rPr lang="sr-Latn-RS" i="1" dirty="0"/>
              <a:t>of</a:t>
            </a:r>
            <a:r>
              <a:rPr lang="sr-Latn-RS" dirty="0"/>
              <a:t>, ime samog niza kroz kog iteriramo</a:t>
            </a:r>
          </a:p>
          <a:p>
            <a:r>
              <a:rPr lang="sr-Latn-RS" dirty="0"/>
              <a:t>Za svaki element niza će se generisati po jedan </a:t>
            </a:r>
            <a:r>
              <a:rPr lang="sr-Latn-RS" i="1" dirty="0"/>
              <a:t>UI</a:t>
            </a:r>
            <a:r>
              <a:rPr lang="sr-Latn-RS" dirty="0"/>
              <a:t> element, odnosno tag koji je naveden, a unutar taga možemo koristiti ime promenljive koje smo prethodno definisali da predstavlja element niza tokom iteracije</a:t>
            </a:r>
          </a:p>
          <a:p>
            <a:r>
              <a:rPr lang="sr-Latn-RS" dirty="0"/>
              <a:t>Mi znamo da nam je element niza praktično film u </a:t>
            </a:r>
            <a:r>
              <a:rPr lang="sr-Latn-RS" i="1" dirty="0"/>
              <a:t>JSON</a:t>
            </a:r>
            <a:r>
              <a:rPr lang="sr-Latn-RS" dirty="0"/>
              <a:t> formatu kog smo ranije definisali – za sad ćemo samo upotrebiti ime koje je sačuvano i ostale informacije ćemo zanemariti</a:t>
            </a:r>
          </a:p>
          <a:p>
            <a:r>
              <a:rPr lang="sr-Latn-RS" dirty="0"/>
              <a:t>Dodatno, moguće je u </a:t>
            </a:r>
            <a:r>
              <a:rPr lang="sr-Latn-RS" i="1" dirty="0"/>
              <a:t>*ngFor</a:t>
            </a:r>
            <a:r>
              <a:rPr lang="sr-Latn-RS" dirty="0"/>
              <a:t>-u definisati i promenljivu koja će nam predstavljati indeks unutar samog niza tokom iteracije – to se navodi na pokazan način, a zatim se i promenljiva </a:t>
            </a:r>
            <a:r>
              <a:rPr lang="en-US" i="1" dirty="0"/>
              <a:t>‘</a:t>
            </a:r>
            <a:r>
              <a:rPr lang="sr-Latn-RS" i="1" dirty="0"/>
              <a:t>i</a:t>
            </a:r>
            <a:r>
              <a:rPr lang="en-US" i="1" dirty="0"/>
              <a:t>’</a:t>
            </a:r>
            <a:r>
              <a:rPr lang="sr-Latn-RS" dirty="0"/>
              <a:t> može koristiti identično – mi je ovde ipak nismo upotrebili</a:t>
            </a:r>
            <a:endParaRPr lang="sr-Latn-RS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dirty="0"/>
              <a:t>Direktiva </a:t>
            </a:r>
            <a:r>
              <a:rPr lang="sr-Latn-RS" i="1" dirty="0"/>
              <a:t>*ngIf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4692"/>
            <a:ext cx="8596668" cy="4546672"/>
          </a:xfrm>
        </p:spPr>
        <p:txBody>
          <a:bodyPr>
            <a:normAutofit/>
          </a:bodyPr>
          <a:lstStyle/>
          <a:p>
            <a:r>
              <a:rPr lang="sr-Latn-RS" dirty="0"/>
              <a:t>Slično kao </a:t>
            </a:r>
            <a:r>
              <a:rPr lang="sr-Latn-RS" i="1" dirty="0"/>
              <a:t>*ngFor</a:t>
            </a:r>
            <a:r>
              <a:rPr lang="sr-Latn-RS" dirty="0"/>
              <a:t>, postoji i direktiva </a:t>
            </a:r>
            <a:r>
              <a:rPr lang="sr-Latn-RS" i="1" dirty="0"/>
              <a:t>*ngIf</a:t>
            </a:r>
            <a:r>
              <a:rPr lang="sr-Latn-RS" dirty="0"/>
              <a:t>, pomoću koje možemo praktično da izvedemo uslovno iscrtavanje (engl. </a:t>
            </a:r>
            <a:r>
              <a:rPr lang="sr-Latn-RS" i="1" dirty="0"/>
              <a:t>conditional rendering</a:t>
            </a:r>
            <a:r>
              <a:rPr lang="sr-Latn-RS" dirty="0"/>
              <a:t>)</a:t>
            </a:r>
          </a:p>
          <a:p>
            <a:r>
              <a:rPr lang="sr-Latn-RS" dirty="0"/>
              <a:t>Ideja je da se kao vrednost </a:t>
            </a:r>
            <a:r>
              <a:rPr lang="sr-Latn-RS" i="1" dirty="0"/>
              <a:t>*ngIf</a:t>
            </a:r>
            <a:r>
              <a:rPr lang="sr-Latn-RS" dirty="0"/>
              <a:t> direktive navede neki uslov, ili neki </a:t>
            </a:r>
            <a:r>
              <a:rPr lang="sr-Latn-RS" i="1" dirty="0"/>
              <a:t>bool</a:t>
            </a:r>
            <a:r>
              <a:rPr lang="sr-Latn-RS" dirty="0"/>
              <a:t> atribut, koji ako je tačan, </a:t>
            </a:r>
            <a:r>
              <a:rPr lang="sr-Latn-RS" i="1" dirty="0"/>
              <a:t>UI</a:t>
            </a:r>
            <a:r>
              <a:rPr lang="sr-Latn-RS" dirty="0"/>
              <a:t> element, odnosno tag (nad kojim je specificirana direktiva </a:t>
            </a:r>
            <a:r>
              <a:rPr lang="sr-Latn-RS" i="1" dirty="0"/>
              <a:t>*ngIf</a:t>
            </a:r>
            <a:r>
              <a:rPr lang="sr-Latn-RS" dirty="0"/>
              <a:t>) će biti prikazan, uključujući i sve podelemente tog taga</a:t>
            </a:r>
          </a:p>
          <a:p>
            <a:r>
              <a:rPr lang="sr-Latn-RS" dirty="0"/>
              <a:t>U suprotnom, ako je taj uslov ili ta vrednost netačna, </a:t>
            </a:r>
            <a:r>
              <a:rPr lang="sr-Latn-RS" i="1" dirty="0"/>
              <a:t>UI</a:t>
            </a:r>
            <a:r>
              <a:rPr lang="sr-Latn-RS" dirty="0"/>
              <a:t> element nestaje (pa i svi njegovi potomci, odnosno ceo </a:t>
            </a:r>
            <a:r>
              <a:rPr lang="sr-Latn-RS" i="1" dirty="0"/>
              <a:t>HTML</a:t>
            </a:r>
            <a:r>
              <a:rPr lang="sr-Latn-RS" dirty="0"/>
              <a:t> koji se pod njim nalazi)</a:t>
            </a:r>
          </a:p>
          <a:p>
            <a:r>
              <a:rPr lang="sr-Latn-RS" dirty="0"/>
              <a:t>Na taj način, imamo praktično uslovno iscrtavanje, kao što je malo pre pomenuti</a:t>
            </a:r>
          </a:p>
          <a:p>
            <a:r>
              <a:rPr lang="sr-Latn-RS" dirty="0"/>
              <a:t>Recimo, moćemo napraviti uslovno iscrtavanje da, ukoliko niz </a:t>
            </a:r>
            <a:r>
              <a:rPr lang="sr-Latn-RS" i="1" dirty="0"/>
              <a:t>trendingMovies</a:t>
            </a:r>
            <a:r>
              <a:rPr lang="sr-Latn-RS" dirty="0"/>
              <a:t> ima 0 elemenata, prikažemo neku poruku u labeli, a u suprotnom, prikazujemo listu kako to sad i radimo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0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E0809F-F630-3C3D-EE02-5324D3DD5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AFA0C-9155-4909-1090-414C45C55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0AAAC-5D8F-6947-644B-1987490E5C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8DE81-E72E-3B65-3DF7-672FA8E9A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9869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620FB0-811B-2741-A32C-B225158069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1321-D736-D33E-EE3C-4AFE4EC16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CAC54-B71D-94C8-1447-887811ED4A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0DE87-6B27-B6A8-80F4-7690371E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7806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AD5878-E9F3-523A-E1A7-A1E1B8819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0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EC13E-7300-22D8-B251-9ECBE7F9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94B8D-3283-A2DE-1293-1613581E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2556" y="6420107"/>
            <a:ext cx="43058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A7954-AF3B-FA46-D62D-3DA166586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5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1E9FE87-F5BD-5C50-FCA0-02E6E903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226" y="1131994"/>
            <a:ext cx="5871424" cy="45903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8894E-2BFA-0819-106F-9F97634FB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Microsoft Corporation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6EB34-F66D-363B-BA98-B3C53B1194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8068" y="6411619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jun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D7DED-51ED-DFE1-2351-BA6980B2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0E9F36-6C21-4A52-9634-81CC1425D2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4005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A22-8AA8-7F7F-A510-22D83481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90"/>
          </a:xfrm>
        </p:spPr>
        <p:txBody>
          <a:bodyPr/>
          <a:lstStyle/>
          <a:p>
            <a:r>
              <a:rPr lang="sr-Latn-RS" dirty="0"/>
              <a:t>Direktive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DEFB-1406-FB9D-721E-93D46FD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4691"/>
            <a:ext cx="8596668" cy="4546673"/>
          </a:xfrm>
        </p:spPr>
        <p:txBody>
          <a:bodyPr>
            <a:normAutofit/>
          </a:bodyPr>
          <a:lstStyle/>
          <a:p>
            <a:r>
              <a:rPr lang="sr-Latn-RS" dirty="0"/>
              <a:t>Bitna osobina direktiva je da će se </a:t>
            </a:r>
            <a:r>
              <a:rPr lang="sr-Latn-RS" i="1" dirty="0"/>
              <a:t>UI</a:t>
            </a:r>
            <a:r>
              <a:rPr lang="sr-Latn-RS" dirty="0"/>
              <a:t> ažurirati adekvatno </a:t>
            </a:r>
            <a:r>
              <a:rPr lang="sr-Latn-RS" u="sng" dirty="0"/>
              <a:t>kada god</a:t>
            </a:r>
            <a:r>
              <a:rPr lang="sr-Latn-RS" dirty="0"/>
              <a:t> dođe do promene vrednosti atributa koji se koriste u </a:t>
            </a:r>
            <a:r>
              <a:rPr lang="sr-Latn-RS"/>
              <a:t>samim direktivama</a:t>
            </a:r>
            <a:endParaRPr lang="sr-Latn-R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BF9-A472-42BD-A571-5AF10B0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 2022.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8D88-1923-AF50-39BF-2D21B78B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2989-5002-3F61-4D55-97F6DF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9F36-6C21-4A52-9634-81CC1425D2B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9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366</TotalTime>
  <Words>4602</Words>
  <Application>Microsoft Office PowerPoint</Application>
  <PresentationFormat>Widescreen</PresentationFormat>
  <Paragraphs>451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Arial</vt:lpstr>
      <vt:lpstr>Calibri</vt:lpstr>
      <vt:lpstr>Trebuchet MS</vt:lpstr>
      <vt:lpstr>Wingdings 3</vt:lpstr>
      <vt:lpstr>Facet</vt:lpstr>
      <vt:lpstr>14. Uvod u Angular</vt:lpstr>
      <vt:lpstr>Šta je Angular?</vt:lpstr>
      <vt:lpstr>Node tehnologije</vt:lpstr>
      <vt:lpstr>Kako Angular funkcioniše?</vt:lpstr>
      <vt:lpstr>Princip komponenti</vt:lpstr>
      <vt:lpstr>Princip komponenti</vt:lpstr>
      <vt:lpstr>Princip komponenti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Instalacija</vt:lpstr>
      <vt:lpstr>PowerPoint Presentation</vt:lpstr>
      <vt:lpstr>PowerPoint Presentation</vt:lpstr>
      <vt:lpstr>PowerPoint Presentation</vt:lpstr>
      <vt:lpstr>Kreiranje projekta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Kreiranje projekta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Angular projekat</vt:lpstr>
      <vt:lpstr>PowerPoint Presentation</vt:lpstr>
      <vt:lpstr>PowerPoint Presentation</vt:lpstr>
      <vt:lpstr>Angular projekat</vt:lpstr>
      <vt:lpstr>Angular projekat</vt:lpstr>
      <vt:lpstr>PowerPoint Presentation</vt:lpstr>
      <vt:lpstr>PowerPoint Presentation</vt:lpstr>
      <vt:lpstr>PowerPoint Presentation</vt:lpstr>
      <vt:lpstr>Angular projekat</vt:lpstr>
      <vt:lpstr>Angular projekat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Generisanje komponente</vt:lpstr>
      <vt:lpstr>PowerPoint Presentation</vt:lpstr>
      <vt:lpstr>PowerPoint Presentation</vt:lpstr>
      <vt:lpstr>PowerPoint Presentation</vt:lpstr>
      <vt:lpstr>Most Popular Movie komponenta</vt:lpstr>
      <vt:lpstr>PowerPoint Presentation</vt:lpstr>
      <vt:lpstr>Most Popular Movie komponenta</vt:lpstr>
      <vt:lpstr>PowerPoint Presentation</vt:lpstr>
      <vt:lpstr>Most Popular Movie komponenta</vt:lpstr>
      <vt:lpstr>PowerPoint Presentation</vt:lpstr>
      <vt:lpstr>Upotreba komponente</vt:lpstr>
      <vt:lpstr>PowerPoint Presentation</vt:lpstr>
      <vt:lpstr>PowerPoint Presentation</vt:lpstr>
      <vt:lpstr>PowerPoint Presentation</vt:lpstr>
      <vt:lpstr>Višestruka (re)upotreba komponente</vt:lpstr>
      <vt:lpstr>PowerPoint Presentation</vt:lpstr>
      <vt:lpstr>PowerPoint Presentation</vt:lpstr>
      <vt:lpstr>Most Popular Movie komponenta</vt:lpstr>
      <vt:lpstr>PowerPoint Presentation</vt:lpstr>
      <vt:lpstr>Anonimna funkcija vs. Lambda izraz</vt:lpstr>
      <vt:lpstr>Komponente</vt:lpstr>
      <vt:lpstr>PowerPoint Presentation</vt:lpstr>
      <vt:lpstr>PowerPoint Presentation</vt:lpstr>
      <vt:lpstr>PowerPoint Presentation</vt:lpstr>
      <vt:lpstr>Tipizacija trendingMovies atributa</vt:lpstr>
      <vt:lpstr>Trending Movies komponenta</vt:lpstr>
      <vt:lpstr>PowerPoint Presentation</vt:lpstr>
      <vt:lpstr>PowerPoint Presentation</vt:lpstr>
      <vt:lpstr>PowerPoint Presentation</vt:lpstr>
      <vt:lpstr>PowerPoint Presentation</vt:lpstr>
      <vt:lpstr>Direktiva *ngFor</vt:lpstr>
      <vt:lpstr>Direktiva *ngIf</vt:lpstr>
      <vt:lpstr>PowerPoint Presentation</vt:lpstr>
      <vt:lpstr>PowerPoint Presentation</vt:lpstr>
      <vt:lpstr>PowerPoint Presentation</vt:lpstr>
      <vt:lpstr>Direktive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Vladimir Sivcev</dc:creator>
  <cp:lastModifiedBy>Vladimir Sivcev</cp:lastModifiedBy>
  <cp:revision>122</cp:revision>
  <dcterms:created xsi:type="dcterms:W3CDTF">2022-06-06T19:00:58Z</dcterms:created>
  <dcterms:modified xsi:type="dcterms:W3CDTF">2022-06-23T00:28:10Z</dcterms:modified>
</cp:coreProperties>
</file>